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f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4"/>
  </p:sldMasterIdLst>
  <p:notesMasterIdLst>
    <p:notesMasterId r:id="rId35"/>
  </p:notesMasterIdLst>
  <p:handoutMasterIdLst>
    <p:handoutMasterId r:id="rId36"/>
  </p:handoutMasterIdLst>
  <p:sldIdLst>
    <p:sldId id="304" r:id="rId5"/>
    <p:sldId id="435" r:id="rId6"/>
    <p:sldId id="303" r:id="rId7"/>
    <p:sldId id="258" r:id="rId8"/>
    <p:sldId id="305" r:id="rId9"/>
    <p:sldId id="306" r:id="rId10"/>
    <p:sldId id="307" r:id="rId11"/>
    <p:sldId id="308" r:id="rId12"/>
    <p:sldId id="309" r:id="rId13"/>
    <p:sldId id="310" r:id="rId14"/>
    <p:sldId id="311" r:id="rId15"/>
    <p:sldId id="312" r:id="rId16"/>
    <p:sldId id="313" r:id="rId17"/>
    <p:sldId id="314" r:id="rId18"/>
    <p:sldId id="315" r:id="rId19"/>
    <p:sldId id="316" r:id="rId20"/>
    <p:sldId id="317" r:id="rId21"/>
    <p:sldId id="318" r:id="rId22"/>
    <p:sldId id="319" r:id="rId23"/>
    <p:sldId id="320" r:id="rId24"/>
    <p:sldId id="440" r:id="rId25"/>
    <p:sldId id="321" r:id="rId26"/>
    <p:sldId id="322" r:id="rId27"/>
    <p:sldId id="323" r:id="rId28"/>
    <p:sldId id="325" r:id="rId29"/>
    <p:sldId id="324" r:id="rId30"/>
    <p:sldId id="438" r:id="rId31"/>
    <p:sldId id="296" r:id="rId32"/>
    <p:sldId id="302" r:id="rId33"/>
    <p:sldId id="336" r:id="rId34"/>
  </p:sldIdLst>
  <p:sldSz cx="9144000" cy="5143500" type="screen16x9"/>
  <p:notesSz cx="6858000" cy="9144000"/>
  <p:defaultTextStyle>
    <a:defPPr>
      <a:defRPr lang="fr-FR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41687" autoAdjust="0"/>
    <p:restoredTop sz="77855"/>
  </p:normalViewPr>
  <p:slideViewPr>
    <p:cSldViewPr snapToGrid="0" snapToObjects="1" showGuides="1">
      <p:cViewPr varScale="1">
        <p:scale>
          <a:sx n="167" d="100"/>
          <a:sy n="167" d="100"/>
        </p:scale>
        <p:origin x="1512" y="138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napToObjects="1" showGuides="1">
      <p:cViewPr varScale="1">
        <p:scale>
          <a:sx n="150" d="100"/>
          <a:sy n="150" d="100"/>
        </p:scale>
        <p:origin x="6080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heme" Target="theme/theme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5.wmf"/><Relationship Id="rId1" Type="http://schemas.openxmlformats.org/officeDocument/2006/relationships/image" Target="../media/image14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CH" dirty="0">
              <a:latin typeface="Arial" panose="020B0604020202020204" pitchFamily="34" charset="0"/>
            </a:endParaRP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279B33-A94D-4C8C-88C2-619932967EF3}" type="datetimeFigureOut">
              <a:rPr lang="fr-CH" smtClean="0">
                <a:latin typeface="Arial" panose="020B0604020202020204" pitchFamily="34" charset="0"/>
              </a:rPr>
              <a:t>17.01.2024</a:t>
            </a:fld>
            <a:endParaRPr lang="fr-CH" dirty="0">
              <a:latin typeface="Arial" panose="020B0604020202020204" pitchFamily="34" charset="0"/>
            </a:endParaRP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CH" dirty="0">
              <a:latin typeface="Arial" panose="020B0604020202020204" pitchFamily="34" charset="0"/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BF4AF0-8439-436D-BEF0-52070F19E1B6}" type="slidenum">
              <a:rPr lang="fr-CH" smtClean="0">
                <a:latin typeface="Arial" panose="020B0604020202020204" pitchFamily="34" charset="0"/>
              </a:rPr>
              <a:t>‹#›</a:t>
            </a:fld>
            <a:endParaRPr lang="fr-CH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490568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F8103E42-5239-1A40-AD33-3EE7E9DDF5FD}" type="datetimeFigureOut">
              <a:rPr lang="fr-FR" smtClean="0"/>
              <a:pPr/>
              <a:t>17/01/2024</a:t>
            </a:fld>
            <a:endParaRPr lang="fr-FR" dirty="0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 dirty="0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4CF50783-AAED-1941-8BCC-9F6140F0A6B1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267427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728201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41336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11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430688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22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768632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28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728923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30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525696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ce réservé pour une image  11">
            <a:extLst>
              <a:ext uri="{FF2B5EF4-FFF2-40B4-BE49-F238E27FC236}">
                <a16:creationId xmlns:a16="http://schemas.microsoft.com/office/drawing/2014/main" id="{4CF6F629-51E7-9F40-939D-F50AE3925AD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31913" y="0"/>
            <a:ext cx="7812087" cy="4948238"/>
          </a:xfrm>
        </p:spPr>
        <p:txBody>
          <a:bodyPr/>
          <a:lstStyle/>
          <a:p>
            <a:r>
              <a:rPr lang="fr-FR" dirty="0"/>
              <a:t>Cliquez sur l'icône pour ajouter une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05563" y="786535"/>
            <a:ext cx="2738437" cy="2338387"/>
          </a:xfrm>
          <a:solidFill>
            <a:schemeClr val="accent1"/>
          </a:solidFill>
        </p:spPr>
        <p:txBody>
          <a:bodyPr lIns="216000" anchor="ctr" anchorCtr="0"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6763" y="3124922"/>
            <a:ext cx="1828800" cy="1568450"/>
          </a:xfrm>
          <a:solidFill>
            <a:schemeClr val="tx1"/>
          </a:solidFill>
        </p:spPr>
        <p:txBody>
          <a:bodyPr lIns="90000" anchor="ctr" anchorCtr="0"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fr-FR" dirty="0"/>
              <a:t>Modifiez le style des sous-titres du masque</a:t>
            </a:r>
            <a:endParaRPr lang="en-US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6535A482-EC85-1C41-A1E4-7882A0E39FF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2647" y="80283"/>
            <a:ext cx="1175301" cy="508655"/>
          </a:xfrm>
          <a:prstGeom prst="rect">
            <a:avLst/>
          </a:prstGeom>
        </p:spPr>
      </p:pic>
      <p:sp>
        <p:nvSpPr>
          <p:cNvPr id="16" name="Espace réservé du texte 4">
            <a:extLst>
              <a:ext uri="{FF2B5EF4-FFF2-40B4-BE49-F238E27FC236}">
                <a16:creationId xmlns:a16="http://schemas.microsoft.com/office/drawing/2014/main" id="{01960462-6F28-0740-916D-499D3BEDB2B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00800" y="4683125"/>
            <a:ext cx="1828800" cy="460375"/>
          </a:xfrm>
          <a:solidFill>
            <a:schemeClr val="bg1"/>
          </a:solidFill>
        </p:spPr>
        <p:txBody>
          <a:bodyPr lIns="90000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fr-FR" dirty="0"/>
              <a:t>Modifier les styles du texte du masque
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1E187583-F16A-6F41-8B68-000F9C9C20D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2549" y="4440264"/>
            <a:ext cx="929821" cy="507975"/>
          </a:xfrm>
        </p:spPr>
        <p:txBody>
          <a:bodyPr lIns="0" tIns="0" rIns="0" bIns="0" anchor="b" anchorCtr="0">
            <a:noAutofit/>
          </a:bodyPr>
          <a:lstStyle>
            <a:lvl1pPr marL="114300" indent="-107950">
              <a:buFontTx/>
              <a:buBlip>
                <a:blip r:embed="rId3"/>
              </a:buBlip>
              <a:tabLst/>
              <a:defRPr sz="700" b="1">
                <a:solidFill>
                  <a:schemeClr val="tx1"/>
                </a:solidFill>
              </a:defRPr>
            </a:lvl1pPr>
          </a:lstStyle>
          <a:p>
            <a:r>
              <a:rPr lang="fr-FR" dirty="0"/>
              <a:t>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5778808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  <p15:guide id="3" pos="126" userDrawn="1">
          <p15:clr>
            <a:srgbClr val="FBAE40"/>
          </p15:clr>
        </p15:guide>
        <p15:guide id="5" orient="horz" pos="123" userDrawn="1">
          <p15:clr>
            <a:srgbClr val="FBAE40"/>
          </p15:clr>
        </p15:guide>
        <p15:guide id="6" orient="horz" pos="3117" userDrawn="1">
          <p15:clr>
            <a:srgbClr val="FBAE40"/>
          </p15:clr>
        </p15:guide>
        <p15:guide id="7" pos="839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pour une image  7">
            <a:extLst>
              <a:ext uri="{FF2B5EF4-FFF2-40B4-BE49-F238E27FC236}">
                <a16:creationId xmlns:a16="http://schemas.microsoft.com/office/drawing/2014/main" id="{70ED9B2D-C513-AF40-B94F-355C174B8F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3144838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49395" y="1563688"/>
            <a:ext cx="4581525" cy="3386772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11" name="Titre 10">
            <a:extLst>
              <a:ext uri="{FF2B5EF4-FFF2-40B4-BE49-F238E27FC236}">
                <a16:creationId xmlns:a16="http://schemas.microsoft.com/office/drawing/2014/main" id="{3FC7B5EC-066E-EC4A-B320-77DF64E6E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9395" y="131032"/>
            <a:ext cx="3144520" cy="1072753"/>
          </a:xfrm>
        </p:spPr>
        <p:txBody>
          <a:bodyPr/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4D871AA-7E30-5642-9BC8-B214089263D2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FR" dirty="0"/>
              <a:t>STATIQUE I – COURS 6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A52BD5-2652-3343-A5E2-625087579C3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BFE8F7-6086-A647-908D-21BD7C262D8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314277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pour une image  7">
            <a:extLst>
              <a:ext uri="{FF2B5EF4-FFF2-40B4-BE49-F238E27FC236}">
                <a16:creationId xmlns:a16="http://schemas.microsoft.com/office/drawing/2014/main" id="{70ED9B2D-C513-AF40-B94F-355C174B8F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1563688"/>
            <a:ext cx="3144838" cy="3579812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49395" y="1563688"/>
            <a:ext cx="4581525" cy="3386772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7" name="Titre 6">
            <a:extLst>
              <a:ext uri="{FF2B5EF4-FFF2-40B4-BE49-F238E27FC236}">
                <a16:creationId xmlns:a16="http://schemas.microsoft.com/office/drawing/2014/main" id="{C026A30B-6F8E-1445-88F0-A5FB77E124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EF2CF12-7449-094F-BA00-BEEDCE8687B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FR" dirty="0"/>
              <a:t>STATIQUE I – COURS 6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232E52-C671-374A-A92C-98890E50D8F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8E2BE7-D34B-DB41-B084-A0EF4576DCB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345452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04875" y="1563688"/>
            <a:ext cx="3671466" cy="3263504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9772" y="1563688"/>
            <a:ext cx="3671466" cy="3263504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8" name="Titre 7">
            <a:extLst>
              <a:ext uri="{FF2B5EF4-FFF2-40B4-BE49-F238E27FC236}">
                <a16:creationId xmlns:a16="http://schemas.microsoft.com/office/drawing/2014/main" id="{6897D737-724C-984A-82E1-2A2DBD5F6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59A9AAA-F8A3-AA4A-BD2F-2CE92FE0A9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STATIQUE I – COURS 6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9EA522-AF36-7149-8F94-3A140E353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28B184-A76B-8742-A352-107129860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767062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9BFFD8D9-6AAA-B44F-8BD5-98D7A6546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E822080-64A4-424F-89B0-9DA7D82BDB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STATIQUE I – COURS 6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1C48D5-3EB3-7847-8AA2-4C4841C9B4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A23145-C1B0-0B43-A02F-11B025D45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740393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pour une image  6">
            <a:extLst>
              <a:ext uri="{FF2B5EF4-FFF2-40B4-BE49-F238E27FC236}">
                <a16:creationId xmlns:a16="http://schemas.microsoft.com/office/drawing/2014/main" id="{625DAC6D-23F0-6941-BE81-E7A79CA3AFF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8239125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05563" y="2571750"/>
            <a:ext cx="2738437" cy="2111375"/>
          </a:xfrm>
          <a:solidFill>
            <a:schemeClr val="accent2"/>
          </a:solidFill>
        </p:spPr>
        <p:txBody>
          <a:bodyPr anchor="ctr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DF92B47A-0D01-CC4B-B82F-D6FE18E4B1C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FR" dirty="0"/>
              <a:t>STATIQUE I – COURS 6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E39115-0088-BD44-873A-482D5384096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33FA16E-88C5-5247-B5DC-469FB143576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409483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pour une image  6">
            <a:extLst>
              <a:ext uri="{FF2B5EF4-FFF2-40B4-BE49-F238E27FC236}">
                <a16:creationId xmlns:a16="http://schemas.microsoft.com/office/drawing/2014/main" id="{625DAC6D-23F0-6941-BE81-E7A79CA3AFF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7726363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158D12F-3C22-2843-8205-5949665C3FB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FR" dirty="0"/>
              <a:t>STATIQUE I – COURS 6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EF53D8D-A086-4643-9DD8-1B49BF1A5B6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222D72-7E8B-F642-8876-30F1334B64E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017272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pour une image  6">
            <a:extLst>
              <a:ext uri="{FF2B5EF4-FFF2-40B4-BE49-F238E27FC236}">
                <a16:creationId xmlns:a16="http://schemas.microsoft.com/office/drawing/2014/main" id="{625DAC6D-23F0-6941-BE81-E7A79CA3AFF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3114674"/>
            <a:ext cx="8239125" cy="2028825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7"/>
          </p:nvPr>
        </p:nvSpPr>
        <p:spPr>
          <a:xfrm>
            <a:off x="904875" y="1563688"/>
            <a:ext cx="7646988" cy="1436687"/>
          </a:xfrm>
        </p:spPr>
        <p:txBody>
          <a:bodyPr/>
          <a:lstStyle>
            <a:lvl4pPr>
              <a:defRPr>
                <a:latin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</a:defRPr>
            </a:lvl5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fr-CH" dirty="0"/>
          </a:p>
        </p:txBody>
      </p:sp>
      <p:sp>
        <p:nvSpPr>
          <p:cNvPr id="11" name="Titre 10">
            <a:extLst>
              <a:ext uri="{FF2B5EF4-FFF2-40B4-BE49-F238E27FC236}">
                <a16:creationId xmlns:a16="http://schemas.microsoft.com/office/drawing/2014/main" id="{0E011164-727C-4C46-B34E-7729CB350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0F9DA3A-E6BB-8E41-9A08-24E28C1141F4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r>
              <a:rPr lang="fr-FR" dirty="0"/>
              <a:t>STATIQUE I – COURS 6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44E873-0D7C-634D-B8AA-47B17B05B408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A9ECED-E4A2-8A45-B0EE-95A17FFB3134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311561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5326C54-86D0-3849-9095-9B3A6BC132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STATIQUE I – COURS 6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1FC3257-CC2A-8F44-8B80-2163824E01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296B5D-7CA9-874E-BF92-54583F2A71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9484077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redi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904875" y="997178"/>
            <a:ext cx="7726363" cy="374003"/>
          </a:xfrm>
        </p:spPr>
        <p:txBody>
          <a:bodyPr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Aft>
                <a:spcPts val="3000"/>
              </a:spcAft>
              <a:buClr>
                <a:schemeClr val="accent1"/>
              </a:buClr>
              <a:buNone/>
              <a:defRPr lang="fr-FR" sz="1600" b="1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fr-FR" dirty="0"/>
              <a:t>Modifier les styles du texte du masque</a:t>
            </a:r>
          </a:p>
          <a:p>
            <a:pPr lvl="0"/>
            <a:endParaRPr lang="fr-FR" dirty="0"/>
          </a:p>
        </p:txBody>
      </p:sp>
      <p:sp>
        <p:nvSpPr>
          <p:cNvPr id="8" name="Titre 7">
            <a:extLst>
              <a:ext uri="{FF2B5EF4-FFF2-40B4-BE49-F238E27FC236}">
                <a16:creationId xmlns:a16="http://schemas.microsoft.com/office/drawing/2014/main" id="{A30C78BE-DAD0-D748-8B93-AD898D00C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31033"/>
            <a:ext cx="7015806" cy="866146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16" name="Date Placeholder 15">
            <a:extLst>
              <a:ext uri="{FF2B5EF4-FFF2-40B4-BE49-F238E27FC236}">
                <a16:creationId xmlns:a16="http://schemas.microsoft.com/office/drawing/2014/main" id="{A2602EED-C0DC-B046-8AF4-D084C36214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STATIQUE I – COURS 6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74E50644-1A1B-534B-BB1C-37C908D39F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7C0949F6-BB65-4D4F-B214-E9BE53D46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B77FE15-EA61-B447-91B4-3AD8A39EB4F2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904875" y="1534733"/>
            <a:ext cx="7726363" cy="2755113"/>
          </a:xfrm>
        </p:spPr>
        <p:txBody>
          <a:bodyPr>
            <a:normAutofit/>
          </a:bodyPr>
          <a:lstStyle>
            <a:lvl1pPr marL="185738" indent="-185738" algn="l" defTabSz="685800" rtl="0" eaLnBrk="1" latinLnBrk="0" hangingPunct="1">
              <a:lnSpc>
                <a:spcPct val="90000"/>
              </a:lnSpc>
              <a:spcAft>
                <a:spcPts val="0"/>
              </a:spcAft>
              <a:buClr>
                <a:schemeClr val="accent1"/>
              </a:buClr>
              <a:buFont typeface="Wingdings" pitchFamily="2" charset="2"/>
              <a:buChar char="§"/>
              <a:tabLst/>
              <a:defRPr lang="fr-FR" sz="14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fr-FR" dirty="0"/>
              <a:t>Modifier les styles du texte du masque</a:t>
            </a:r>
          </a:p>
          <a:p>
            <a:pPr lvl="0"/>
            <a:endParaRPr lang="fr-FR" dirty="0"/>
          </a:p>
          <a:p>
            <a:pPr lvl="0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5912877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C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18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fr-CH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I, KB</a:t>
            </a:r>
            <a:endParaRPr lang="fr-CH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446FC52-84EC-40D0-A814-2FEA163048D8}" type="slidenum">
              <a:rPr lang="fr-CH" smtClean="0"/>
              <a:pPr/>
              <a:t>‹#›</a:t>
            </a:fld>
            <a:endParaRPr lang="fr-CH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fr-CH" dirty="0"/>
              <a:t>Cours 6</a:t>
            </a:r>
          </a:p>
        </p:txBody>
      </p:sp>
    </p:spTree>
    <p:extLst>
      <p:ext uri="{BB962C8B-B14F-4D97-AF65-F5344CB8AC3E}">
        <p14:creationId xmlns:p14="http://schemas.microsoft.com/office/powerpoint/2010/main" val="13605843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A9F6C81-AE59-DE44-BF60-E773080CD91C}"/>
              </a:ext>
            </a:extLst>
          </p:cNvPr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latin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0" y="777875"/>
            <a:ext cx="4058920" cy="1793875"/>
          </a:xfrm>
        </p:spPr>
        <p:txBody>
          <a:bodyPr anchor="ctr" anchorCtr="0">
            <a:norm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0" y="2571750"/>
            <a:ext cx="4058920" cy="2156508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Modifier les styles du texte du masque
Deuxième niveau
Troisième niveau
Quatrième niveau
Cinquième niveau</a:t>
            </a:r>
          </a:p>
        </p:txBody>
      </p:sp>
      <p:sp>
        <p:nvSpPr>
          <p:cNvPr id="9" name="Espace réservé pour une image  8">
            <a:extLst>
              <a:ext uri="{FF2B5EF4-FFF2-40B4-BE49-F238E27FC236}">
                <a16:creationId xmlns:a16="http://schemas.microsoft.com/office/drawing/2014/main" id="{C58F136D-3292-C745-91DE-A21191C16F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3667125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2853BE-4527-FF41-B8AA-81CAA10A91BA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FR" dirty="0"/>
              <a:t>STATIQUE I – COURS 6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3C0BA6-8EB1-1245-85DD-FFCA342F94E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FD5746C-EF8C-1C4C-BA13-2341885F3EA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888642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A9F6C81-AE59-DE44-BF60-E773080CD91C}"/>
              </a:ext>
            </a:extLst>
          </p:cNvPr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latin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0" y="777875"/>
            <a:ext cx="4058920" cy="1793875"/>
          </a:xfrm>
        </p:spPr>
        <p:txBody>
          <a:bodyPr anchor="ctr" anchorCtr="0">
            <a:norm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0" y="2571750"/>
            <a:ext cx="4058920" cy="2156508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Modifier les styles du texte du masque
Deuxième niveau
Troisième niveau
Quatrième niveau
Cinquième niveau</a:t>
            </a:r>
          </a:p>
        </p:txBody>
      </p:sp>
      <p:sp>
        <p:nvSpPr>
          <p:cNvPr id="9" name="Espace réservé pour une image  8">
            <a:extLst>
              <a:ext uri="{FF2B5EF4-FFF2-40B4-BE49-F238E27FC236}">
                <a16:creationId xmlns:a16="http://schemas.microsoft.com/office/drawing/2014/main" id="{C58F136D-3292-C745-91DE-A21191C16F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3667125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34E95B-B5BD-6140-A563-3E4833D4EF3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FR" dirty="0"/>
              <a:t>STATIQUE I – COURS 6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2D617C-7DE0-324F-A1C9-655CC01BBAF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73A75C-58A0-6442-9F43-77652CE6712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681773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A9F6C81-AE59-DE44-BF60-E773080CD91C}"/>
              </a:ext>
            </a:extLst>
          </p:cNvPr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0" y="777875"/>
            <a:ext cx="4058920" cy="1793875"/>
          </a:xfrm>
        </p:spPr>
        <p:txBody>
          <a:bodyPr anchor="ctr" anchorCtr="0">
            <a:norm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0" y="2571750"/>
            <a:ext cx="4058920" cy="2156508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9" name="Espace réservé pour une image  8">
            <a:extLst>
              <a:ext uri="{FF2B5EF4-FFF2-40B4-BE49-F238E27FC236}">
                <a16:creationId xmlns:a16="http://schemas.microsoft.com/office/drawing/2014/main" id="{C58F136D-3292-C745-91DE-A21191C16F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3667125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468F0F-C715-2A42-BC03-AC6E23E837F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FR" dirty="0"/>
              <a:t>STATIQUE I – COURS 6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3747BB-1490-4D47-9C0A-2817A769BBB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9F346A-6DA0-7C47-B494-5B9F9897F55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322296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 indent="-171450" algn="l" defTabSz="685800" rtl="0" eaLnBrk="1" latinLnBrk="0" hangingPunct="1">
              <a:lnSpc>
                <a:spcPct val="90000"/>
              </a:lnSpc>
              <a:buClr>
                <a:schemeClr val="accent1"/>
              </a:buClr>
              <a:defRPr lang="fr-FR" sz="18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fr-FR" dirty="0"/>
              <a:t>Modifier les styles du texte du masque
Deuxième niveau
Troisième niveau
Quatrième niveau
Cinquième niveau</a:t>
            </a:r>
          </a:p>
        </p:txBody>
      </p:sp>
      <p:sp>
        <p:nvSpPr>
          <p:cNvPr id="8" name="Titre 7">
            <a:extLst>
              <a:ext uri="{FF2B5EF4-FFF2-40B4-BE49-F238E27FC236}">
                <a16:creationId xmlns:a16="http://schemas.microsoft.com/office/drawing/2014/main" id="{A30C78BE-DAD0-D748-8B93-AD898D00C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936A9CD1-E976-3D49-9F41-20DE3DA877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STATIQUE I – COURS 6</a:t>
            </a: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FC59C748-FE0B-C44C-8D89-78B7D14995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F1D76F70-02E2-8D40-B3ED-F034B2F30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696279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rci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60F0A8-4835-9642-8B6E-E1C1705C30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STATIQUE I – COURS 6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F3E545-BB52-8248-B502-677FE3BA13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DFCD22-AB33-8446-8402-209F47D1E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7914DB9-2593-E048-BC5B-EE9EB32D3655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904875" y="131032"/>
            <a:ext cx="1605850" cy="1070148"/>
            <a:chOff x="2621280" y="2129028"/>
            <a:chExt cx="3901440" cy="2599944"/>
          </a:xfrm>
        </p:grpSpPr>
        <p:pic>
          <p:nvPicPr>
            <p:cNvPr id="7" name="Picture 3" descr="C:\Users\kbeyer\AppData\Local\Microsoft\Windows\Temporary Internet Files\Content.IE5\VVE2OOR2\MP900406696[1].jpg">
              <a:extLst>
                <a:ext uri="{FF2B5EF4-FFF2-40B4-BE49-F238E27FC236}">
                  <a16:creationId xmlns:a16="http://schemas.microsoft.com/office/drawing/2014/main" id="{EB888875-1F4F-C643-B764-2B8D1825DB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21280" y="2129028"/>
              <a:ext cx="3901440" cy="2599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2" descr="C:\Users\kbeyer\AppData\Local\Microsoft\Windows\Temporary Internet Files\Content.IE5\1VKYLDUX\MC900078622[1].wmf">
              <a:extLst>
                <a:ext uri="{FF2B5EF4-FFF2-40B4-BE49-F238E27FC236}">
                  <a16:creationId xmlns:a16="http://schemas.microsoft.com/office/drawing/2014/main" id="{2FEA289D-CE3E-B247-BECB-1B33C14D08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24355" y="2731103"/>
              <a:ext cx="928688" cy="19978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B532DE7-1280-6F49-9CA7-AB08CF0A475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04875" y="1299870"/>
            <a:ext cx="7726363" cy="444263"/>
          </a:xfrm>
        </p:spPr>
        <p:txBody>
          <a:bodyPr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buClr>
                <a:schemeClr val="accent1"/>
              </a:buClr>
              <a:buNone/>
              <a:defRPr lang="fr-FR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fr-FR" dirty="0"/>
              <a:t>Modifier les styles du texte du masque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156E760-DFAB-2F4E-9B96-2304C2FBDE21}"/>
              </a:ext>
            </a:extLst>
          </p:cNvPr>
          <p:cNvSpPr txBox="1"/>
          <p:nvPr userDrawn="1"/>
        </p:nvSpPr>
        <p:spPr>
          <a:xfrm>
            <a:off x="2606040" y="38046"/>
            <a:ext cx="39090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</a:lstStyle>
          <a:p>
            <a:pPr lvl="0"/>
            <a:r>
              <a:rPr lang="fr-FR" sz="3200" b="1" i="0" kern="1000" spc="-70" baseline="0" dirty="0">
                <a:solidFill>
                  <a:schemeClr val="tx1"/>
                </a:solidFill>
                <a:latin typeface="Franklin Gothic Demi Cond" panose="020B0706030402020204" pitchFamily="34" charset="0"/>
                <a:cs typeface="Arial" panose="020B0604020202020204" pitchFamily="34" charset="0"/>
              </a:rPr>
              <a:t>A votre tour!</a:t>
            </a:r>
          </a:p>
        </p:txBody>
      </p:sp>
    </p:spTree>
    <p:extLst>
      <p:ext uri="{BB962C8B-B14F-4D97-AF65-F5344CB8AC3E}">
        <p14:creationId xmlns:p14="http://schemas.microsoft.com/office/powerpoint/2010/main" val="12162664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xerci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60F0A8-4835-9642-8B6E-E1C1705C30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STATIQUE I – COURS 6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F3E545-BB52-8248-B502-677FE3BA13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DFCD22-AB33-8446-8402-209F47D1E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B532DE7-1280-6F49-9CA7-AB08CF0A475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08818" y="1453021"/>
            <a:ext cx="7726363" cy="444263"/>
          </a:xfrm>
        </p:spPr>
        <p:txBody>
          <a:bodyPr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buClr>
                <a:schemeClr val="accent1"/>
              </a:buClr>
              <a:buNone/>
              <a:defRPr lang="fr-FR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fr-FR" dirty="0"/>
              <a:t>Modifier les styles du texte du masque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156E760-DFAB-2F4E-9B96-2304C2FBDE21}"/>
              </a:ext>
            </a:extLst>
          </p:cNvPr>
          <p:cNvSpPr txBox="1"/>
          <p:nvPr userDrawn="1"/>
        </p:nvSpPr>
        <p:spPr>
          <a:xfrm>
            <a:off x="1843198" y="38046"/>
            <a:ext cx="39090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</a:lstStyle>
          <a:p>
            <a:pPr lvl="0"/>
            <a:r>
              <a:rPr lang="fr-FR" sz="3200" b="1" i="0" kern="1000" spc="-70" baseline="0" dirty="0">
                <a:solidFill>
                  <a:schemeClr val="tx1"/>
                </a:solidFill>
                <a:latin typeface="Franklin Gothic Demi Cond" panose="020B0706030402020204" pitchFamily="34" charset="0"/>
                <a:cs typeface="Arial" panose="020B0604020202020204" pitchFamily="34" charset="0"/>
              </a:rPr>
              <a:t>Statique </a:t>
            </a:r>
            <a:r>
              <a:rPr lang="fr-FR" sz="3200" b="1" i="0" kern="1000" spc="-70" baseline="0" dirty="0" err="1">
                <a:solidFill>
                  <a:schemeClr val="tx1"/>
                </a:solidFill>
                <a:latin typeface="Franklin Gothic Demi Cond" panose="020B0706030402020204" pitchFamily="34" charset="0"/>
                <a:cs typeface="Arial" panose="020B0604020202020204" pitchFamily="34" charset="0"/>
              </a:rPr>
              <a:t>booklet</a:t>
            </a:r>
            <a:endParaRPr lang="fr-FR" sz="3200" b="1" i="0" kern="1000" spc="-70" baseline="0" dirty="0">
              <a:solidFill>
                <a:schemeClr val="tx1"/>
              </a:solidFill>
              <a:latin typeface="Franklin Gothic Demi Cond" panose="020B07060304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4C25AEE-3576-43D2-A053-93E3ED81BF1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8121" t="8246" r="6807" b="3630"/>
          <a:stretch/>
        </p:blipFill>
        <p:spPr>
          <a:xfrm>
            <a:off x="904875" y="120899"/>
            <a:ext cx="822886" cy="1136548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4FE4459E-88EA-42F9-9301-5CF2F7EEC308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1787898" y="623319"/>
            <a:ext cx="7726363" cy="444263"/>
          </a:xfrm>
        </p:spPr>
        <p:txBody>
          <a:bodyPr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buClr>
                <a:schemeClr val="accent1"/>
              </a:buClr>
              <a:buNone/>
              <a:defRPr lang="fr-FR" sz="3200" b="1" i="0" kern="1000" spc="-70" baseline="0" dirty="0">
                <a:solidFill>
                  <a:schemeClr val="tx1"/>
                </a:solidFill>
                <a:latin typeface="Franklin Gothic Demi Cond" panose="020B07060304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lvl="0" algn="l" defTabSz="685800" rtl="0" eaLnBrk="1" latinLnBrk="0" hangingPunct="1"/>
            <a:r>
              <a:rPr lang="fr-FR" dirty="0"/>
              <a:t>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35629397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4875" y="1563688"/>
            <a:ext cx="4581525" cy="3386772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8" name="Espace réservé pour une image  7">
            <a:extLst>
              <a:ext uri="{FF2B5EF4-FFF2-40B4-BE49-F238E27FC236}">
                <a16:creationId xmlns:a16="http://schemas.microsoft.com/office/drawing/2014/main" id="{70ED9B2D-C513-AF40-B94F-355C174B8F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86400" y="0"/>
            <a:ext cx="3144838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55F20A3C-6DA6-684F-8F84-A7C8F1339C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31032"/>
            <a:ext cx="4470314" cy="107275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8A2FD65-146A-1241-8166-35318110FB7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FR" dirty="0"/>
              <a:t>STATIQUE I – COURS 6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1355A6-042E-F64E-B2F1-11045B9355D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8AF060-D4EF-1A48-BBFA-F6A0042FA9B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431849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pour une image  7">
            <a:extLst>
              <a:ext uri="{FF2B5EF4-FFF2-40B4-BE49-F238E27FC236}">
                <a16:creationId xmlns:a16="http://schemas.microsoft.com/office/drawing/2014/main" id="{70ED9B2D-C513-AF40-B94F-355C174B8F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3144838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49395" y="1563688"/>
            <a:ext cx="4581525" cy="3386772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11" name="Titre 10">
            <a:extLst>
              <a:ext uri="{FF2B5EF4-FFF2-40B4-BE49-F238E27FC236}">
                <a16:creationId xmlns:a16="http://schemas.microsoft.com/office/drawing/2014/main" id="{3FC7B5EC-066E-EC4A-B320-77DF64E6E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6" y="131032"/>
            <a:ext cx="3144520" cy="1072753"/>
          </a:xfrm>
        </p:spPr>
        <p:txBody>
          <a:bodyPr/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1DA928-9595-FE43-A69C-2B6E9CA4B8D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FR" dirty="0"/>
              <a:t>STATIQUE I – COURS 6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B17031-289F-1A44-94CB-A1FF67AB7A7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843490-1B43-8445-AE7C-8318FEE0A7A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989589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04875" y="131032"/>
            <a:ext cx="7015806" cy="1072753"/>
          </a:xfrm>
          <a:prstGeom prst="rect">
            <a:avLst/>
          </a:prstGeom>
        </p:spPr>
        <p:txBody>
          <a:bodyPr vert="horz" lIns="180000" tIns="0" rIns="72000" bIns="46800" rtlCol="0" anchor="t">
            <a:normAutofit/>
          </a:bodyPr>
          <a:lstStyle/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4875" y="1563688"/>
            <a:ext cx="7726363" cy="3386772"/>
          </a:xfrm>
          <a:prstGeom prst="rect">
            <a:avLst/>
          </a:prstGeom>
        </p:spPr>
        <p:txBody>
          <a:bodyPr vert="horz" lIns="180000" tIns="45720" rIns="91440" bIns="45720" rtlCol="0">
            <a:normAutofit/>
          </a:bodyPr>
          <a:lstStyle/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
Quatrième niveau
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-1221413" y="2778452"/>
            <a:ext cx="3341052" cy="9115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accent1"/>
                </a:solidFill>
                <a:latin typeface="Arial" panose="020B0604020202020204" pitchFamily="34" charset="0"/>
              </a:defRPr>
            </a:lvl1pPr>
          </a:lstStyle>
          <a:p>
            <a:r>
              <a:rPr lang="fr-FR" dirty="0"/>
              <a:t>STATIQUE I – COURS 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7115989" y="1874064"/>
            <a:ext cx="3543260" cy="5127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r>
              <a:rPr lang="fr-FR" dirty="0"/>
              <a:t>Prof. Katrin </a:t>
            </a:r>
            <a:r>
              <a:rPr lang="fr-FR" dirty="0" err="1"/>
              <a:t>Beyer</a:t>
            </a:r>
            <a:r>
              <a:rPr lang="fr-FR" dirty="0"/>
              <a:t>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31238" y="195263"/>
            <a:ext cx="512762" cy="163552"/>
          </a:xfrm>
          <a:prstGeom prst="rect">
            <a:avLst/>
          </a:prstGeom>
        </p:spPr>
        <p:txBody>
          <a:bodyPr vert="horz" lIns="90000" tIns="0" rIns="90000" bIns="0" rtlCol="0" anchor="t"/>
          <a:lstStyle>
            <a:lvl1pPr algn="ctr">
              <a:defRPr sz="700" b="1">
                <a:solidFill>
                  <a:schemeClr val="tx1"/>
                </a:solidFill>
                <a:latin typeface="+mj-lt"/>
              </a:defRPr>
            </a:lvl1pPr>
          </a:lstStyle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717E6E68-87EB-C34E-85D5-C26372DFEC99}"/>
              </a:ext>
            </a:extLst>
          </p:cNvPr>
          <p:cNvPicPr>
            <a:picLocks noChangeAspect="1"/>
          </p:cNvPicPr>
          <p:nvPr userDrawn="1"/>
        </p:nvPicPr>
        <p:blipFill>
          <a:blip r:embed="rId21"/>
          <a:stretch>
            <a:fillRect/>
          </a:stretch>
        </p:blipFill>
        <p:spPr>
          <a:xfrm>
            <a:off x="130273" y="132334"/>
            <a:ext cx="653952" cy="28302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5D7A1C0-94CD-D94F-A99F-21847E542637}"/>
              </a:ext>
            </a:extLst>
          </p:cNvPr>
          <p:cNvSpPr/>
          <p:nvPr userDrawn="1"/>
        </p:nvSpPr>
        <p:spPr>
          <a:xfrm rot="16200000">
            <a:off x="430003" y="4897709"/>
            <a:ext cx="45719" cy="597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9486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81" r:id="rId3"/>
    <p:sldLayoutId id="2147483673" r:id="rId4"/>
    <p:sldLayoutId id="2147483662" r:id="rId5"/>
    <p:sldLayoutId id="2147483684" r:id="rId6"/>
    <p:sldLayoutId id="2147483686" r:id="rId7"/>
    <p:sldLayoutId id="2147483674" r:id="rId8"/>
    <p:sldLayoutId id="2147483675" r:id="rId9"/>
    <p:sldLayoutId id="2147483682" r:id="rId10"/>
    <p:sldLayoutId id="2147483676" r:id="rId11"/>
    <p:sldLayoutId id="2147483664" r:id="rId12"/>
    <p:sldLayoutId id="2147483666" r:id="rId13"/>
    <p:sldLayoutId id="2147483677" r:id="rId14"/>
    <p:sldLayoutId id="2147483678" r:id="rId15"/>
    <p:sldLayoutId id="2147483679" r:id="rId16"/>
    <p:sldLayoutId id="2147483667" r:id="rId17"/>
    <p:sldLayoutId id="2147483683" r:id="rId18"/>
    <p:sldLayoutId id="2147483685" r:id="rId19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200" b="1" i="0" kern="1000" spc="-70" baseline="0">
          <a:solidFill>
            <a:schemeClr val="tx1"/>
          </a:solidFill>
          <a:latin typeface="Franklin Gothic Demi Cond" panose="020B0706030402020204" pitchFamily="34" charset="0"/>
          <a:ea typeface="Roboto Black" panose="02000000000000000000" pitchFamily="2" charset="0"/>
          <a:cs typeface="Arial" panose="020B0604020202020204" pitchFamily="34" charset="0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Clr>
          <a:schemeClr val="accent1"/>
        </a:buClr>
        <a:buSzPct val="90000"/>
        <a:buFont typeface="Wingdings" pitchFamily="2" charset="2"/>
        <a:buChar char="§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accent1"/>
        </a:buClr>
        <a:buSzPct val="90000"/>
        <a:buFont typeface="Arial" panose="020B0604020202020204" pitchFamily="34" charset="0"/>
        <a:buChar char="•"/>
        <a:defRPr sz="15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126" userDrawn="1">
          <p15:clr>
            <a:srgbClr val="F26B43"/>
          </p15:clr>
        </p15:guide>
        <p15:guide id="3" pos="5602" userDrawn="1">
          <p15:clr>
            <a:srgbClr val="F26B43"/>
          </p15:clr>
        </p15:guide>
        <p15:guide id="4" pos="2880" userDrawn="1">
          <p15:clr>
            <a:srgbClr val="F26B43"/>
          </p15:clr>
        </p15:guide>
        <p15:guide id="5" orient="horz" pos="123" userDrawn="1">
          <p15:clr>
            <a:srgbClr val="F26B43"/>
          </p15:clr>
        </p15:guide>
        <p15:guide id="6" orient="horz" pos="3117" userDrawn="1">
          <p15:clr>
            <a:srgbClr val="F26B43"/>
          </p15:clr>
        </p15:guide>
        <p15:guide id="7" pos="570" userDrawn="1">
          <p15:clr>
            <a:srgbClr val="F26B43"/>
          </p15:clr>
        </p15:guide>
        <p15:guide id="8" pos="1155" userDrawn="1">
          <p15:clr>
            <a:srgbClr val="F26B43"/>
          </p15:clr>
        </p15:guide>
        <p15:guide id="9" pos="1728" userDrawn="1">
          <p15:clr>
            <a:srgbClr val="F26B43"/>
          </p15:clr>
        </p15:guide>
        <p15:guide id="10" pos="2304" userDrawn="1">
          <p15:clr>
            <a:srgbClr val="F26B43"/>
          </p15:clr>
        </p15:guide>
        <p15:guide id="11" pos="3456" userDrawn="1">
          <p15:clr>
            <a:srgbClr val="F26B43"/>
          </p15:clr>
        </p15:guide>
        <p15:guide id="12" pos="4035" userDrawn="1">
          <p15:clr>
            <a:srgbClr val="F26B43"/>
          </p15:clr>
        </p15:guide>
        <p15:guide id="13" pos="4608" userDrawn="1">
          <p15:clr>
            <a:srgbClr val="F26B43"/>
          </p15:clr>
        </p15:guide>
        <p15:guide id="14" pos="5180" userDrawn="1">
          <p15:clr>
            <a:srgbClr val="F26B43"/>
          </p15:clr>
        </p15:guide>
        <p15:guide id="15" orient="horz" pos="490" userDrawn="1">
          <p15:clr>
            <a:srgbClr val="F26B43"/>
          </p15:clr>
        </p15:guide>
        <p15:guide id="16" orient="horz" pos="985" userDrawn="1">
          <p15:clr>
            <a:srgbClr val="F26B43"/>
          </p15:clr>
        </p15:guide>
        <p15:guide id="17" orient="horz" pos="1475" userDrawn="1">
          <p15:clr>
            <a:srgbClr val="F26B43"/>
          </p15:clr>
        </p15:guide>
        <p15:guide id="18" orient="horz" pos="1962" userDrawn="1">
          <p15:clr>
            <a:srgbClr val="F26B43"/>
          </p15:clr>
        </p15:guide>
        <p15:guide id="19" orient="horz" pos="2458" userDrawn="1">
          <p15:clr>
            <a:srgbClr val="F26B43"/>
          </p15:clr>
        </p15:guide>
        <p15:guide id="20" orient="horz" pos="2950" userDrawn="1">
          <p15:clr>
            <a:srgbClr val="F26B43"/>
          </p15:clr>
        </p15:guide>
        <p15:guide id="21" pos="5437" userDrawn="1">
          <p15:clr>
            <a:srgbClr val="F26B43"/>
          </p15:clr>
        </p15:guide>
        <p15:guide id="22" orient="horz" userDrawn="1">
          <p15:clr>
            <a:srgbClr val="F26B43"/>
          </p15:clr>
        </p15:guide>
        <p15:guide id="23" pos="5760" userDrawn="1">
          <p15:clr>
            <a:srgbClr val="F26B43"/>
          </p15:clr>
        </p15:guide>
        <p15:guide id="24" orient="horz" pos="3240" userDrawn="1">
          <p15:clr>
            <a:srgbClr val="F26B43"/>
          </p15:clr>
        </p15:guide>
        <p15:guide id="25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wmf"/><Relationship Id="rId3" Type="http://schemas.openxmlformats.org/officeDocument/2006/relationships/notesSlide" Target="../notesSlides/notesSlide3.xml"/><Relationship Id="rId7" Type="http://schemas.openxmlformats.org/officeDocument/2006/relationships/oleObject" Target="../embeddings/oleObject2.bin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4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"/><Relationship Id="rId2" Type="http://schemas.openxmlformats.org/officeDocument/2006/relationships/image" Target="../media/image25.tif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hyperlink" Target="https://commons.wikimedia.org/wiki/File:Tour_Eiffel_depuis_le_Trocad%C3%A9ro.JPG" TargetMode="External"/><Relationship Id="rId3" Type="http://schemas.openxmlformats.org/officeDocument/2006/relationships/hyperlink" Target="https://creativecommons.org/licenses/by-sa/3.0/" TargetMode="External"/><Relationship Id="rId7" Type="http://schemas.openxmlformats.org/officeDocument/2006/relationships/hyperlink" Target="https://creativecommons.org/publicdomain/zero/1.0/" TargetMode="External"/><Relationship Id="rId2" Type="http://schemas.openxmlformats.org/officeDocument/2006/relationships/hyperlink" Target="https://commons.wikimedia.org/wiki/File:Rainbow_Bridge_Niagara_Falls_2.jpg" TargetMode="External"/><Relationship Id="rId1" Type="http://schemas.openxmlformats.org/officeDocument/2006/relationships/slideLayout" Target="../slideLayouts/slideLayout18.xml"/><Relationship Id="rId6" Type="http://schemas.openxmlformats.org/officeDocument/2006/relationships/hyperlink" Target="https://www.google.com/url?sa=i&amp;url=https://snappygoat.com/s/?q%3Dbestof:san%2Bfrancisco%2Bnight%2Bcity%2Bat%2Bnight%2Bbay&amp;psig=AOvVaw1vKytIAypsfiq-tCkcabsq&amp;ust=1613663792722000&amp;source=images&amp;cd=vfe&amp;ved=0CAMQjB1qFwoTCIDy6J2k8e4CFQAAAAAdAAAAABAD" TargetMode="External"/><Relationship Id="rId5" Type="http://schemas.openxmlformats.org/officeDocument/2006/relationships/hyperlink" Target="https://creativecommons.org/licenses/by-sa/4.0/deed.en" TargetMode="External"/><Relationship Id="rId10" Type="http://schemas.openxmlformats.org/officeDocument/2006/relationships/hyperlink" Target="https://creativecommons.org/licenses/by-sa/3.0/deed.en" TargetMode="External"/><Relationship Id="rId4" Type="http://schemas.openxmlformats.org/officeDocument/2006/relationships/hyperlink" Target="https://commons.wikimedia.org/wiki/File:Man-scratching-head.gif" TargetMode="External"/><Relationship Id="rId9" Type="http://schemas.openxmlformats.org/officeDocument/2006/relationships/hyperlink" Target="https://commons.wikimedia.org/wiki/File:The_Little_Belt_Bridge_(1935).jpeg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"/><Relationship Id="rId2" Type="http://schemas.openxmlformats.org/officeDocument/2006/relationships/image" Target="../media/image7.tif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"/><Relationship Id="rId2" Type="http://schemas.openxmlformats.org/officeDocument/2006/relationships/image" Target="../media/image10.tif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Résultat de recherche d'images pour &quot;niagara falls bridge&quot;">
            <a:extLst>
              <a:ext uri="{FF2B5EF4-FFF2-40B4-BE49-F238E27FC236}">
                <a16:creationId xmlns:a16="http://schemas.microsoft.com/office/drawing/2014/main" id="{C9DF8B7C-FE09-534E-AB57-5634459B1E03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 rotWithShape="1"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75" b="3675"/>
          <a:stretch/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8E6C141-7023-084C-BDA3-C0E1688CE77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CH" dirty="0"/>
              <a:t>Treillis</a:t>
            </a:r>
            <a:br>
              <a:rPr lang="fr-CH" dirty="0"/>
            </a:br>
            <a:r>
              <a:rPr lang="fr-CH" dirty="0"/>
              <a:t> et </a:t>
            </a:r>
            <a:r>
              <a:rPr lang="fr-CH" dirty="0" err="1"/>
              <a:t>Isostaticité</a:t>
            </a:r>
            <a:r>
              <a:rPr lang="fr-CH" dirty="0"/>
              <a:t> des structures composées</a:t>
            </a:r>
            <a:endParaRPr lang="fr-FR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FB04C82C-A995-D84A-BA5C-B4EF9B7D672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Statique I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5C5DBDB-BBC0-AF45-818B-563ACAC39F9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fr-FR" dirty="0"/>
              <a:t>Prof. Katrin </a:t>
            </a:r>
            <a:r>
              <a:rPr lang="fr-FR" dirty="0" err="1"/>
              <a:t>Beyer</a:t>
            </a:r>
            <a:endParaRPr lang="fr-F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6AD647E-E967-0F4C-8A19-4F520367FCC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 dirty="0" err="1"/>
              <a:t>Earthquake</a:t>
            </a:r>
            <a:r>
              <a:rPr lang="fr-FR" dirty="0"/>
              <a:t> Engineering and Structural Dynamics </a:t>
            </a:r>
            <a:r>
              <a:rPr lang="fr-FR" dirty="0" err="1"/>
              <a:t>Laboratory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671431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8">
            <a:extLst>
              <a:ext uri="{FF2B5EF4-FFF2-40B4-BE49-F238E27FC236}">
                <a16:creationId xmlns:a16="http://schemas.microsoft.com/office/drawing/2014/main" id="{13B31072-6AB1-0F4A-8C89-803585254AE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80" b="24451"/>
          <a:stretch/>
        </p:blipFill>
        <p:spPr>
          <a:xfrm>
            <a:off x="904875" y="1563688"/>
            <a:ext cx="7726363" cy="3386772"/>
          </a:xfrm>
          <a:prstGeom prst="rect">
            <a:avLst/>
          </a:prstGeom>
          <a:noFill/>
        </p:spPr>
      </p:pic>
      <p:sp>
        <p:nvSpPr>
          <p:cNvPr id="16" name="Title 2">
            <a:extLst>
              <a:ext uri="{FF2B5EF4-FFF2-40B4-BE49-F238E27FC236}">
                <a16:creationId xmlns:a16="http://schemas.microsoft.com/office/drawing/2014/main" id="{F717DE72-2150-423D-A67B-6B0BAC94A0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31032"/>
            <a:ext cx="7015806" cy="1072753"/>
          </a:xfrm>
        </p:spPr>
        <p:txBody>
          <a:bodyPr/>
          <a:lstStyle/>
          <a:p>
            <a:r>
              <a:rPr lang="en-US" dirty="0" err="1"/>
              <a:t>Exemple</a:t>
            </a:r>
            <a:r>
              <a:rPr lang="en-US" dirty="0"/>
              <a:t>: Old Little Belt Bridge, </a:t>
            </a:r>
            <a:r>
              <a:rPr lang="en-US" dirty="0" err="1"/>
              <a:t>Danemark</a:t>
            </a:r>
            <a:r>
              <a:rPr lang="en-US" dirty="0"/>
              <a:t> (1935)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0F6725-CF54-7940-87B9-44720546100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-1221413" y="2778452"/>
            <a:ext cx="3341052" cy="91152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fr-FR" dirty="0"/>
              <a:t>STATIQUE I – COURS 6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E67D0C-F9F9-C946-8E66-94F8F8ED24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7115989" y="1874064"/>
            <a:ext cx="3543260" cy="512762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fr-FR"/>
              <a:t>Prof. Katrin Beyer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FAD6E4-B056-1C4C-93F1-6044346380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1238" y="195263"/>
            <a:ext cx="512762" cy="163552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E1E1CD7C-2161-7D43-862E-CE4C333CD873}" type="slidenum">
              <a:rPr lang="fr-FR" smtClean="0"/>
              <a:pPr>
                <a:spcAft>
                  <a:spcPts val="600"/>
                </a:spcAft>
              </a:pPr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245315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FFF7137-2C67-3B4F-9862-D5D33CC0B00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04875" y="1254105"/>
                <a:ext cx="7726363" cy="3386772"/>
              </a:xfrm>
            </p:spPr>
            <p:txBody>
              <a:bodyPr>
                <a:normAutofit lnSpcReduction="10000"/>
              </a:bodyPr>
              <a:lstStyle/>
              <a:p>
                <a:pPr marL="342900" indent="-342900">
                  <a:buFont typeface="+mj-lt"/>
                  <a:buAutoNum type="arabicPeriod"/>
                </a:pPr>
                <a:r>
                  <a:rPr lang="fr-CH" dirty="0"/>
                  <a:t>Critère nécessaire (mais pas suffisant!)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fr-CH" dirty="0"/>
                  <a:t>: nombre de barres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fr-CH" dirty="0"/>
                  <a:t>: nombre de réactions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fr-CH" dirty="0"/>
                  <a:t>: nombre de nœuds</a:t>
                </a:r>
              </a:p>
              <a:p>
                <a:pPr lvl="1"/>
                <a:endParaRPr lang="fr-CH" dirty="0"/>
              </a:p>
              <a:p>
                <a:pPr lvl="1"/>
                <a:endParaRPr lang="fr-CH" dirty="0"/>
              </a:p>
              <a:p>
                <a:pPr lvl="1"/>
                <a:endParaRPr lang="fr-CH" dirty="0"/>
              </a:p>
              <a:p>
                <a:pPr lvl="1"/>
                <a:endParaRPr lang="fr-CH" dirty="0"/>
              </a:p>
              <a:p>
                <a:pPr lvl="1"/>
                <a:endParaRPr lang="fr-CH" dirty="0"/>
              </a:p>
              <a:p>
                <a:pPr lvl="1"/>
                <a:endParaRPr lang="fr-CH" dirty="0"/>
              </a:p>
              <a:p>
                <a:pPr lvl="1"/>
                <a:endParaRPr lang="fr-CH" dirty="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fr-CH" dirty="0"/>
                  <a:t>En plus, il faut vérifier que la structure </a:t>
                </a:r>
                <a:r>
                  <a:rPr lang="fr-CH" b="1" dirty="0"/>
                  <a:t>n’est pas un mécanisme</a:t>
                </a:r>
                <a:endParaRPr lang="fr-FR" dirty="0"/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FFF7137-2C67-3B4F-9862-D5D33CC0B00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04875" y="1254105"/>
                <a:ext cx="7726363" cy="3386772"/>
              </a:xfrm>
              <a:blipFill>
                <a:blip r:embed="rId4"/>
                <a:stretch>
                  <a:fillRect t="-261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617BC974-D7FF-4C4B-BA1E-27E255E2A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Isostaticité</a:t>
            </a:r>
            <a:r>
              <a:rPr lang="fr-FR" dirty="0"/>
              <a:t> des treillis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610D46-E9D3-7A43-BE0F-590E65BF21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STATIQUE I – COURS 6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5B0BBD-F1F1-0446-95AA-8B72D789DB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700FB0-F45B-ED4A-B9D4-62BB2CD70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11</a:t>
            </a:fld>
            <a:endParaRPr lang="fr-FR" dirty="0"/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EA80C8DC-55DC-C240-AD0A-23741BE5276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00538795"/>
              </p:ext>
            </p:extLst>
          </p:nvPr>
        </p:nvGraphicFramePr>
        <p:xfrm>
          <a:off x="2108707" y="3066258"/>
          <a:ext cx="1155876" cy="2648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3" name="Equation" r:id="rId5" imgW="1218960" imgH="279360" progId="Equation.3">
                  <p:embed/>
                </p:oleObj>
              </mc:Choice>
              <mc:Fallback>
                <p:oleObj name="Equation" r:id="rId5" imgW="1218960" imgH="279360" progId="Equation.3">
                  <p:embed/>
                  <p:pic>
                    <p:nvPicPr>
                      <p:cNvPr id="9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08707" y="3066258"/>
                        <a:ext cx="1155876" cy="26481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FBC120B4-78D3-FB46-BFC3-BD0B4C982D8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86503812"/>
              </p:ext>
            </p:extLst>
          </p:nvPr>
        </p:nvGraphicFramePr>
        <p:xfrm>
          <a:off x="5612928" y="3066258"/>
          <a:ext cx="1132008" cy="2648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4" name="Equation" r:id="rId7" imgW="1193760" imgH="279360" progId="Equation.3">
                  <p:embed/>
                </p:oleObj>
              </mc:Choice>
              <mc:Fallback>
                <p:oleObj name="Equation" r:id="rId7" imgW="1193760" imgH="279360" progId="Equation.3">
                  <p:embed/>
                  <p:pic>
                    <p:nvPicPr>
                      <p:cNvPr id="14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12928" y="3066258"/>
                        <a:ext cx="1132008" cy="26481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06F5E3D6-337D-BF49-842B-0F2BE3E62596}"/>
              </a:ext>
            </a:extLst>
          </p:cNvPr>
          <p:cNvSpPr/>
          <p:nvPr/>
        </p:nvSpPr>
        <p:spPr>
          <a:xfrm>
            <a:off x="1805250" y="2608937"/>
            <a:ext cx="17627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H" sz="1600" i="1" dirty="0"/>
              <a:t>Treillis plans (2D)</a:t>
            </a:r>
            <a:endParaRPr lang="fr-FR" sz="16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981CF4C-5F48-5B49-BBDD-20B90EA2F099}"/>
              </a:ext>
            </a:extLst>
          </p:cNvPr>
          <p:cNvSpPr/>
          <p:nvPr/>
        </p:nvSpPr>
        <p:spPr>
          <a:xfrm>
            <a:off x="5223221" y="2608937"/>
            <a:ext cx="203690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H" sz="1600" i="1" dirty="0"/>
              <a:t>Treillis spatiaux (3D)</a:t>
            </a:r>
          </a:p>
        </p:txBody>
      </p:sp>
    </p:spTree>
    <p:extLst>
      <p:ext uri="{BB962C8B-B14F-4D97-AF65-F5344CB8AC3E}">
        <p14:creationId xmlns:p14="http://schemas.microsoft.com/office/powerpoint/2010/main" val="11158074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00904F4-5025-464E-A55D-D4ABDD8A86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Exemple: </a:t>
            </a:r>
            <a:r>
              <a:rPr lang="fr-FR" dirty="0" err="1"/>
              <a:t>isostaticité</a:t>
            </a:r>
            <a:r>
              <a:rPr lang="fr-FR" dirty="0"/>
              <a:t> des treillis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402C13-FD41-2143-B727-7B2B202F86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STATIQUE I – COURS 6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D336E9-9CF8-2748-A82F-1C63697736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C329CC-92E4-404F-9C61-4AE92DDC43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12</a:t>
            </a:fld>
            <a:endParaRPr lang="fr-F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4AD0B72-C784-214E-81E3-4C47C236AC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2971" y="1566127"/>
            <a:ext cx="6418058" cy="1128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5403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BB0B5D9-23BB-1A4C-9B4C-B28759E87D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CH" dirty="0"/>
              <a:t>3 méthodes:</a:t>
            </a:r>
          </a:p>
          <a:p>
            <a:pPr marL="0" indent="0">
              <a:buNone/>
            </a:pPr>
            <a:endParaRPr lang="fr-CH" dirty="0"/>
          </a:p>
          <a:p>
            <a:r>
              <a:rPr lang="fr-CH" dirty="0"/>
              <a:t>Equilibre des nœuds</a:t>
            </a:r>
          </a:p>
          <a:p>
            <a:r>
              <a:rPr lang="fr-CH" dirty="0"/>
              <a:t>Equilibre d’un fragment de treillis</a:t>
            </a:r>
          </a:p>
          <a:p>
            <a:r>
              <a:rPr lang="fr-CH" dirty="0"/>
              <a:t>Théorème des déplacements virtuels</a:t>
            </a:r>
          </a:p>
          <a:p>
            <a:endParaRPr lang="fr-FR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A7714AE-3096-7B48-A69D-FE840C841C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CH" dirty="0"/>
              <a:t>Méthodes pour calculer les efforts axiales dans les barres des treillis plans isostatiques</a:t>
            </a:r>
            <a:br>
              <a:rPr lang="fr-CH" dirty="0"/>
            </a:br>
            <a:endParaRPr lang="fr-F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AFE89D-ABBF-3043-BE0C-D0272785E4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STATIQUE I – COURS 6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727E71-47CD-9341-87AF-48C3CF92CD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FDB03E-E3D5-AB41-A2B3-B004B3B8E5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814756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FFA3C3CB-B8CE-4545-B65E-F7A4640E5D2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04876" y="949124"/>
                <a:ext cx="4847742" cy="4001336"/>
              </a:xfrm>
            </p:spPr>
            <p:txBody>
              <a:bodyPr>
                <a:normAutofit/>
              </a:bodyPr>
              <a:lstStyle/>
              <a:p>
                <a:pPr marL="342900" indent="-342900">
                  <a:buFont typeface="+mj-lt"/>
                  <a:buAutoNum type="arabicPeriod"/>
                </a:pPr>
                <a:r>
                  <a:rPr lang="fr-FR" dirty="0"/>
                  <a:t>Calculer les réactions d’appuis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fr-FR" dirty="0"/>
                  <a:t>Commencer par un nœud où ne sont connectées que 2 barres (« nœud simple »)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fr-FR" dirty="0"/>
                  <a:t>Isoler les nœuds en coupant les barres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fr-FR" b="1" dirty="0"/>
                  <a:t>Extérioriser les efforts normaux de ces barres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fr-FR" dirty="0"/>
                  <a:t>Ecrire les équations d’équilibre pour ce nœud</a:t>
                </a:r>
              </a:p>
              <a:p>
                <a:pPr lvl="1"/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𝑛𝑜𝑒𝑢𝑑</m:t>
                            </m:r>
                          </m:sub>
                        </m:s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nary>
                  </m:oMath>
                </a14:m>
                <a:endParaRPr lang="fr-FR" dirty="0"/>
              </a:p>
              <a:p>
                <a:pPr lvl="1"/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𝑛𝑜𝑒𝑢𝑑</m:t>
                            </m:r>
                          </m:sub>
                        </m:sSub>
                        <m:r>
                          <a:rPr lang="fr-FR" i="1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nary>
                  </m:oMath>
                </a14:m>
                <a:endParaRPr lang="fr-FR" dirty="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fr-FR" dirty="0"/>
                  <a:t>Continuer par un nœud avec seulement 2 inconnues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FFA3C3CB-B8CE-4545-B65E-F7A4640E5D2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04876" y="949124"/>
                <a:ext cx="4847742" cy="4001336"/>
              </a:xfrm>
              <a:blipFill>
                <a:blip r:embed="rId2"/>
                <a:stretch>
                  <a:fillRect t="-1582" r="-208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E3369A9A-904B-9249-94DA-4008E85FA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Equilibre des nœuds (Cas 2D)</a:t>
            </a:r>
            <a:br>
              <a:rPr lang="fr-CH" dirty="0"/>
            </a:br>
            <a:endParaRPr lang="fr-F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46F816-E88C-454B-BF3A-712747CD14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STATIQUE I – COURS 6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3267C5-3B82-C340-B46C-2374927E1E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4036B2-412F-9B48-A750-2B926A6E2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14</a:t>
            </a:fld>
            <a:endParaRPr lang="fr-FR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23D4AFE-8EB3-C844-ACB6-2113E5C5C337}"/>
              </a:ext>
            </a:extLst>
          </p:cNvPr>
          <p:cNvGrpSpPr/>
          <p:nvPr/>
        </p:nvGrpSpPr>
        <p:grpSpPr>
          <a:xfrm>
            <a:off x="6463175" y="308011"/>
            <a:ext cx="1866191" cy="1399719"/>
            <a:chOff x="6426461" y="767085"/>
            <a:chExt cx="2535011" cy="1901361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6D8E1152-143F-DA40-8091-677BF78B2472}"/>
                </a:ext>
              </a:extLst>
            </p:cNvPr>
            <p:cNvCxnSpPr/>
            <p:nvPr/>
          </p:nvCxnSpPr>
          <p:spPr>
            <a:xfrm rot="5400000">
              <a:off x="7978044" y="1094136"/>
              <a:ext cx="555418" cy="7563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AC3988F-2F28-A54A-ADE2-982D7551FE6B}"/>
                </a:ext>
              </a:extLst>
            </p:cNvPr>
            <p:cNvSpPr txBox="1"/>
            <p:nvPr/>
          </p:nvSpPr>
          <p:spPr>
            <a:xfrm>
              <a:off x="8232940" y="767085"/>
              <a:ext cx="291362" cy="2954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b="1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Q</a:t>
              </a:r>
              <a:endParaRPr lang="de-DE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8A830CD6-683C-5E4D-8C6F-A2FB46D0CB1D}"/>
                </a:ext>
              </a:extLst>
            </p:cNvPr>
            <p:cNvGrpSpPr/>
            <p:nvPr/>
          </p:nvGrpSpPr>
          <p:grpSpPr>
            <a:xfrm>
              <a:off x="6426461" y="2291120"/>
              <a:ext cx="457203" cy="288276"/>
              <a:chOff x="3893028" y="4131633"/>
              <a:chExt cx="457203" cy="288276"/>
            </a:xfrm>
          </p:grpSpPr>
          <p:sp>
            <p:nvSpPr>
              <p:cNvPr id="36" name="Isosceles Triangle 14">
                <a:extLst>
                  <a:ext uri="{FF2B5EF4-FFF2-40B4-BE49-F238E27FC236}">
                    <a16:creationId xmlns:a16="http://schemas.microsoft.com/office/drawing/2014/main" id="{2335CF54-A2CB-B84B-8C0D-CFA1095784CF}"/>
                  </a:ext>
                </a:extLst>
              </p:cNvPr>
              <p:cNvSpPr/>
              <p:nvPr/>
            </p:nvSpPr>
            <p:spPr>
              <a:xfrm>
                <a:off x="4007329" y="4175260"/>
                <a:ext cx="228602" cy="228602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9C9136FF-8C98-E242-9A18-F95FDDBD7884}"/>
                  </a:ext>
                </a:extLst>
              </p:cNvPr>
              <p:cNvCxnSpPr/>
              <p:nvPr/>
            </p:nvCxnSpPr>
            <p:spPr>
              <a:xfrm>
                <a:off x="3893028" y="4418639"/>
                <a:ext cx="457203" cy="1270"/>
              </a:xfrm>
              <a:prstGeom prst="line">
                <a:avLst/>
              </a:prstGeom>
              <a:ln w="50800" cmpd="thickThin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E0E057EB-37B6-8248-856D-3A22ADCBFF3D}"/>
                  </a:ext>
                </a:extLst>
              </p:cNvPr>
              <p:cNvSpPr/>
              <p:nvPr/>
            </p:nvSpPr>
            <p:spPr>
              <a:xfrm>
                <a:off x="4073348" y="4131633"/>
                <a:ext cx="86910" cy="8725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8E61553F-C178-4341-8BDB-9B4F3742F270}"/>
                </a:ext>
              </a:extLst>
            </p:cNvPr>
            <p:cNvGrpSpPr/>
            <p:nvPr/>
          </p:nvGrpSpPr>
          <p:grpSpPr>
            <a:xfrm rot="16200000">
              <a:off x="7180706" y="773126"/>
              <a:ext cx="1061321" cy="2199861"/>
              <a:chOff x="7198385" y="1443493"/>
              <a:chExt cx="1061321" cy="2199861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E5168F9B-B1D5-F849-982C-CCF4C252BF22}"/>
                  </a:ext>
                </a:extLst>
              </p:cNvPr>
              <p:cNvSpPr/>
              <p:nvPr/>
            </p:nvSpPr>
            <p:spPr>
              <a:xfrm flipV="1">
                <a:off x="7269536" y="3576869"/>
                <a:ext cx="956964" cy="4571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1C221B9A-2305-4442-B2A7-6A7C90289878}"/>
                  </a:ext>
                </a:extLst>
              </p:cNvPr>
              <p:cNvSpPr/>
              <p:nvPr/>
            </p:nvSpPr>
            <p:spPr>
              <a:xfrm rot="5400000" flipV="1">
                <a:off x="7654764" y="2513352"/>
                <a:ext cx="1046783" cy="4571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0D62103A-D86F-CD4B-8BD8-B6A16F5894D3}"/>
                  </a:ext>
                </a:extLst>
              </p:cNvPr>
              <p:cNvSpPr/>
              <p:nvPr/>
            </p:nvSpPr>
            <p:spPr>
              <a:xfrm rot="5400000" flipV="1">
                <a:off x="6735764" y="1987652"/>
                <a:ext cx="1046783" cy="4571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D9D8071D-9673-C84F-B4BE-C0BBDDB70DC9}"/>
                  </a:ext>
                </a:extLst>
              </p:cNvPr>
              <p:cNvSpPr/>
              <p:nvPr/>
            </p:nvSpPr>
            <p:spPr>
              <a:xfrm rot="1800000" flipV="1">
                <a:off x="7200464" y="1720079"/>
                <a:ext cx="1046783" cy="4571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02FACCD8-9C4B-B14F-8CFC-188C78807546}"/>
                  </a:ext>
                </a:extLst>
              </p:cNvPr>
              <p:cNvSpPr/>
              <p:nvPr/>
            </p:nvSpPr>
            <p:spPr>
              <a:xfrm rot="-1800000" flipV="1">
                <a:off x="7212923" y="2258638"/>
                <a:ext cx="1046783" cy="4571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CA1CDA0F-CA8E-FF41-B518-C0C578EE3D2F}"/>
                  </a:ext>
                </a:extLst>
              </p:cNvPr>
              <p:cNvSpPr/>
              <p:nvPr/>
            </p:nvSpPr>
            <p:spPr>
              <a:xfrm rot="1800000" flipV="1">
                <a:off x="7198385" y="2779677"/>
                <a:ext cx="1046783" cy="4571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E955DA2-A3B2-4A47-9B44-C658CE6C1C69}"/>
                  </a:ext>
                </a:extLst>
              </p:cNvPr>
              <p:cNvSpPr/>
              <p:nvPr/>
            </p:nvSpPr>
            <p:spPr>
              <a:xfrm rot="-1800000" flipV="1">
                <a:off x="7210844" y="3318236"/>
                <a:ext cx="1046783" cy="4571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2D8F3570-BC25-BF4C-AEB4-3A617B8A3D7E}"/>
                  </a:ext>
                </a:extLst>
              </p:cNvPr>
              <p:cNvSpPr/>
              <p:nvPr/>
            </p:nvSpPr>
            <p:spPr>
              <a:xfrm rot="5400000" flipV="1">
                <a:off x="6748222" y="3061170"/>
                <a:ext cx="1046783" cy="4571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567BA171-E2FB-8A49-B836-3ECA0E2CBAF4}"/>
                  </a:ext>
                </a:extLst>
              </p:cNvPr>
              <p:cNvSpPr/>
              <p:nvPr/>
            </p:nvSpPr>
            <p:spPr>
              <a:xfrm>
                <a:off x="7243876" y="2492584"/>
                <a:ext cx="86910" cy="8725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BCFE7475-D7AB-9E4A-8E27-FCDE00D0D3CC}"/>
                  </a:ext>
                </a:extLst>
              </p:cNvPr>
              <p:cNvSpPr/>
              <p:nvPr/>
            </p:nvSpPr>
            <p:spPr>
              <a:xfrm rot="5400000" flipV="1">
                <a:off x="7919571" y="3332824"/>
                <a:ext cx="533811" cy="4571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5808DD5C-A9B9-AD4B-BEF9-6D9F987B292E}"/>
                  </a:ext>
                </a:extLst>
              </p:cNvPr>
              <p:cNvSpPr/>
              <p:nvPr/>
            </p:nvSpPr>
            <p:spPr>
              <a:xfrm>
                <a:off x="8139566" y="3040551"/>
                <a:ext cx="86910" cy="8725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AD2F48F8-AA9B-3043-B9F8-D89E60082D75}"/>
                  </a:ext>
                </a:extLst>
              </p:cNvPr>
              <p:cNvSpPr/>
              <p:nvPr/>
            </p:nvSpPr>
            <p:spPr>
              <a:xfrm>
                <a:off x="8139613" y="3556101"/>
                <a:ext cx="86910" cy="8725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2DA4FA19-A3B5-154F-882D-383E83B4AC5F}"/>
                  </a:ext>
                </a:extLst>
              </p:cNvPr>
              <p:cNvSpPr/>
              <p:nvPr/>
            </p:nvSpPr>
            <p:spPr>
              <a:xfrm flipV="1">
                <a:off x="7255753" y="1475850"/>
                <a:ext cx="956964" cy="4571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E540F9D9-DFDC-214F-BB81-8973D86D057A}"/>
                  </a:ext>
                </a:extLst>
              </p:cNvPr>
              <p:cNvSpPr/>
              <p:nvPr/>
            </p:nvSpPr>
            <p:spPr>
              <a:xfrm rot="5400000" flipV="1">
                <a:off x="7912461" y="1710239"/>
                <a:ext cx="533811" cy="4571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DF6F50EF-88C0-7A42-881A-ED5362EF776E}"/>
                  </a:ext>
                </a:extLst>
              </p:cNvPr>
              <p:cNvSpPr/>
              <p:nvPr/>
            </p:nvSpPr>
            <p:spPr>
              <a:xfrm>
                <a:off x="8125807" y="1461445"/>
                <a:ext cx="86910" cy="8725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345977DD-E448-0A4D-95A4-20865D6EB470}"/>
                  </a:ext>
                </a:extLst>
              </p:cNvPr>
              <p:cNvSpPr/>
              <p:nvPr/>
            </p:nvSpPr>
            <p:spPr>
              <a:xfrm>
                <a:off x="7224072" y="1443493"/>
                <a:ext cx="86910" cy="8725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BDE56967-8AF1-7A41-8220-B7B7BDB10463}"/>
                  </a:ext>
                </a:extLst>
              </p:cNvPr>
              <p:cNvSpPr/>
              <p:nvPr/>
            </p:nvSpPr>
            <p:spPr>
              <a:xfrm>
                <a:off x="8139589" y="1969193"/>
                <a:ext cx="86910" cy="8725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866C78F4-F784-B047-B521-D1B0C969F884}"/>
                  </a:ext>
                </a:extLst>
              </p:cNvPr>
              <p:cNvSpPr/>
              <p:nvPr/>
            </p:nvSpPr>
            <p:spPr>
              <a:xfrm>
                <a:off x="7234262" y="3535335"/>
                <a:ext cx="86910" cy="8725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A85C5E47-871D-494A-A0A8-B6E531C5508E}"/>
                </a:ext>
              </a:extLst>
            </p:cNvPr>
            <p:cNvGrpSpPr/>
            <p:nvPr/>
          </p:nvGrpSpPr>
          <p:grpSpPr>
            <a:xfrm>
              <a:off x="8504269" y="2276141"/>
              <a:ext cx="457203" cy="392305"/>
              <a:chOff x="981266" y="2585054"/>
              <a:chExt cx="457203" cy="392305"/>
            </a:xfrm>
          </p:grpSpPr>
          <p:sp>
            <p:nvSpPr>
              <p:cNvPr id="13" name="Isosceles Triangle 37">
                <a:extLst>
                  <a:ext uri="{FF2B5EF4-FFF2-40B4-BE49-F238E27FC236}">
                    <a16:creationId xmlns:a16="http://schemas.microsoft.com/office/drawing/2014/main" id="{06AF610E-8BBF-F74B-B3C5-AF1D3D3F6456}"/>
                  </a:ext>
                </a:extLst>
              </p:cNvPr>
              <p:cNvSpPr/>
              <p:nvPr/>
            </p:nvSpPr>
            <p:spPr>
              <a:xfrm>
                <a:off x="1115616" y="2654091"/>
                <a:ext cx="228602" cy="228602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0EC1E7F5-8D77-5C40-BB07-1BFB97DAA474}"/>
                  </a:ext>
                </a:extLst>
              </p:cNvPr>
              <p:cNvSpPr/>
              <p:nvPr/>
            </p:nvSpPr>
            <p:spPr>
              <a:xfrm>
                <a:off x="1122957" y="2870595"/>
                <a:ext cx="86910" cy="8725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E945E98B-5678-9F45-8EA6-B69AD697557A}"/>
                  </a:ext>
                </a:extLst>
              </p:cNvPr>
              <p:cNvSpPr/>
              <p:nvPr/>
            </p:nvSpPr>
            <p:spPr>
              <a:xfrm>
                <a:off x="1181915" y="2585054"/>
                <a:ext cx="86910" cy="8725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434010C5-E157-FF44-9C7F-DF198B4F367F}"/>
                  </a:ext>
                </a:extLst>
              </p:cNvPr>
              <p:cNvCxnSpPr/>
              <p:nvPr/>
            </p:nvCxnSpPr>
            <p:spPr>
              <a:xfrm>
                <a:off x="981266" y="2976089"/>
                <a:ext cx="457203" cy="1270"/>
              </a:xfrm>
              <a:prstGeom prst="line">
                <a:avLst/>
              </a:prstGeom>
              <a:ln w="50800" cmpd="thickThin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0C3B58F6-4BF7-4E48-AD60-0703C0A96080}"/>
                  </a:ext>
                </a:extLst>
              </p:cNvPr>
              <p:cNvSpPr/>
              <p:nvPr/>
            </p:nvSpPr>
            <p:spPr>
              <a:xfrm>
                <a:off x="1237572" y="2869858"/>
                <a:ext cx="86910" cy="8725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77AEE337-180B-DB4C-9193-425CCA7D7BD2}"/>
              </a:ext>
            </a:extLst>
          </p:cNvPr>
          <p:cNvGrpSpPr/>
          <p:nvPr/>
        </p:nvGrpSpPr>
        <p:grpSpPr>
          <a:xfrm>
            <a:off x="6138404" y="1628345"/>
            <a:ext cx="2306241" cy="1600376"/>
            <a:chOff x="6047742" y="2421088"/>
            <a:chExt cx="3132770" cy="2173932"/>
          </a:xfrm>
        </p:grpSpPr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407FD0BB-58DD-A34F-A6CE-158D810DF0C7}"/>
                </a:ext>
              </a:extLst>
            </p:cNvPr>
            <p:cNvCxnSpPr/>
            <p:nvPr/>
          </p:nvCxnSpPr>
          <p:spPr>
            <a:xfrm rot="5400000">
              <a:off x="7996153" y="2748139"/>
              <a:ext cx="555418" cy="7563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4231061F-22FA-F84F-BDA4-8C76C2D7F73E}"/>
                </a:ext>
              </a:extLst>
            </p:cNvPr>
            <p:cNvSpPr txBox="1"/>
            <p:nvPr/>
          </p:nvSpPr>
          <p:spPr>
            <a:xfrm>
              <a:off x="8251049" y="2421088"/>
              <a:ext cx="291362" cy="2954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b="1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Q</a:t>
              </a:r>
              <a:endParaRPr lang="de-DE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49C80FC6-2853-394B-B78C-C21E8AE1C90E}"/>
                </a:ext>
              </a:extLst>
            </p:cNvPr>
            <p:cNvGrpSpPr/>
            <p:nvPr/>
          </p:nvGrpSpPr>
          <p:grpSpPr>
            <a:xfrm rot="16200000">
              <a:off x="7198815" y="2427129"/>
              <a:ext cx="1061321" cy="2199861"/>
              <a:chOff x="7198385" y="1443493"/>
              <a:chExt cx="1061321" cy="2199861"/>
            </a:xfrm>
          </p:grpSpPr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FE0D5810-07BB-EE42-8F53-767E3342064D}"/>
                  </a:ext>
                </a:extLst>
              </p:cNvPr>
              <p:cNvSpPr/>
              <p:nvPr/>
            </p:nvSpPr>
            <p:spPr>
              <a:xfrm flipV="1">
                <a:off x="7269536" y="3576869"/>
                <a:ext cx="956964" cy="4571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429CC068-20B1-D041-93E9-75BE694A97BC}"/>
                  </a:ext>
                </a:extLst>
              </p:cNvPr>
              <p:cNvSpPr/>
              <p:nvPr/>
            </p:nvSpPr>
            <p:spPr>
              <a:xfrm rot="5400000" flipV="1">
                <a:off x="7654764" y="2513352"/>
                <a:ext cx="1046783" cy="4571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E23BB172-64E6-E04A-8632-4FC1BD96B3DF}"/>
                  </a:ext>
                </a:extLst>
              </p:cNvPr>
              <p:cNvSpPr/>
              <p:nvPr/>
            </p:nvSpPr>
            <p:spPr>
              <a:xfrm rot="5400000" flipV="1">
                <a:off x="6735764" y="1987652"/>
                <a:ext cx="1046783" cy="4571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9D619F41-F43D-B84B-BAE4-87AD90D4C809}"/>
                  </a:ext>
                </a:extLst>
              </p:cNvPr>
              <p:cNvSpPr/>
              <p:nvPr/>
            </p:nvSpPr>
            <p:spPr>
              <a:xfrm rot="1800000" flipV="1">
                <a:off x="7200464" y="1720079"/>
                <a:ext cx="1046783" cy="4571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C7CE11D6-4A24-D541-805C-FCCAE6838B3A}"/>
                  </a:ext>
                </a:extLst>
              </p:cNvPr>
              <p:cNvSpPr/>
              <p:nvPr/>
            </p:nvSpPr>
            <p:spPr>
              <a:xfrm rot="-1800000" flipV="1">
                <a:off x="7212923" y="2258638"/>
                <a:ext cx="1046783" cy="4571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C7EFB2F3-FD3D-F84D-B12F-24507E7F2B14}"/>
                  </a:ext>
                </a:extLst>
              </p:cNvPr>
              <p:cNvSpPr/>
              <p:nvPr/>
            </p:nvSpPr>
            <p:spPr>
              <a:xfrm rot="1800000" flipV="1">
                <a:off x="7198385" y="2779677"/>
                <a:ext cx="1046783" cy="4571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AD21160C-74DB-4F4B-9EF8-D593606A7269}"/>
                  </a:ext>
                </a:extLst>
              </p:cNvPr>
              <p:cNvSpPr/>
              <p:nvPr/>
            </p:nvSpPr>
            <p:spPr>
              <a:xfrm rot="-1800000" flipV="1">
                <a:off x="7210844" y="3318236"/>
                <a:ext cx="1046783" cy="4571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05DD7617-B683-3B4E-AF39-2113A699980F}"/>
                  </a:ext>
                </a:extLst>
              </p:cNvPr>
              <p:cNvSpPr/>
              <p:nvPr/>
            </p:nvSpPr>
            <p:spPr>
              <a:xfrm rot="5400000" flipV="1">
                <a:off x="6748222" y="3061170"/>
                <a:ext cx="1046783" cy="4571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733B6E6A-505F-4D49-A5AF-6A0A0789455D}"/>
                  </a:ext>
                </a:extLst>
              </p:cNvPr>
              <p:cNvSpPr/>
              <p:nvPr/>
            </p:nvSpPr>
            <p:spPr>
              <a:xfrm>
                <a:off x="7243876" y="2492584"/>
                <a:ext cx="86910" cy="8725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7A07670B-9334-E34E-9EBB-59F922842620}"/>
                  </a:ext>
                </a:extLst>
              </p:cNvPr>
              <p:cNvSpPr/>
              <p:nvPr/>
            </p:nvSpPr>
            <p:spPr>
              <a:xfrm rot="5400000" flipV="1">
                <a:off x="7919571" y="3332824"/>
                <a:ext cx="533811" cy="4571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7655000C-7535-1B49-BCA7-AFFCA8B45C49}"/>
                  </a:ext>
                </a:extLst>
              </p:cNvPr>
              <p:cNvSpPr/>
              <p:nvPr/>
            </p:nvSpPr>
            <p:spPr>
              <a:xfrm>
                <a:off x="8139566" y="3040551"/>
                <a:ext cx="86910" cy="8725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CBE92DEA-9222-0C49-A287-4D79DAF4DB3B}"/>
                  </a:ext>
                </a:extLst>
              </p:cNvPr>
              <p:cNvSpPr/>
              <p:nvPr/>
            </p:nvSpPr>
            <p:spPr>
              <a:xfrm>
                <a:off x="8139613" y="3556101"/>
                <a:ext cx="86910" cy="8725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456C3BDC-BF83-6540-BF29-D93C3CA06257}"/>
                  </a:ext>
                </a:extLst>
              </p:cNvPr>
              <p:cNvSpPr/>
              <p:nvPr/>
            </p:nvSpPr>
            <p:spPr>
              <a:xfrm flipV="1">
                <a:off x="7255753" y="1475850"/>
                <a:ext cx="956964" cy="4571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0EEAB7E0-7D11-3145-A5C4-9DE5FE6CD1DA}"/>
                  </a:ext>
                </a:extLst>
              </p:cNvPr>
              <p:cNvSpPr/>
              <p:nvPr/>
            </p:nvSpPr>
            <p:spPr>
              <a:xfrm rot="5400000" flipV="1">
                <a:off x="7912461" y="1710239"/>
                <a:ext cx="533811" cy="4571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6E42E50D-3DFC-5A4E-B85E-13C46489DCC8}"/>
                  </a:ext>
                </a:extLst>
              </p:cNvPr>
              <p:cNvSpPr/>
              <p:nvPr/>
            </p:nvSpPr>
            <p:spPr>
              <a:xfrm>
                <a:off x="8125807" y="1461445"/>
                <a:ext cx="86910" cy="8725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35E88F0C-9A50-2040-9EE7-47D4F17E10F9}"/>
                  </a:ext>
                </a:extLst>
              </p:cNvPr>
              <p:cNvSpPr/>
              <p:nvPr/>
            </p:nvSpPr>
            <p:spPr>
              <a:xfrm>
                <a:off x="7224072" y="1443493"/>
                <a:ext cx="86910" cy="8725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EF56FF5D-1979-3E43-BFF6-2ADBCE4AE45B}"/>
                  </a:ext>
                </a:extLst>
              </p:cNvPr>
              <p:cNvSpPr/>
              <p:nvPr/>
            </p:nvSpPr>
            <p:spPr>
              <a:xfrm>
                <a:off x="8139589" y="1969193"/>
                <a:ext cx="86910" cy="8725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D8FC8F94-40A3-814E-9533-EFCD81B2FB8E}"/>
                  </a:ext>
                </a:extLst>
              </p:cNvPr>
              <p:cNvSpPr/>
              <p:nvPr/>
            </p:nvSpPr>
            <p:spPr>
              <a:xfrm>
                <a:off x="7234262" y="3535335"/>
                <a:ext cx="86910" cy="8725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980B08D7-F1E4-7F44-BD98-CE22002C8AE1}"/>
                </a:ext>
              </a:extLst>
            </p:cNvPr>
            <p:cNvCxnSpPr/>
            <p:nvPr/>
          </p:nvCxnSpPr>
          <p:spPr>
            <a:xfrm rot="16200000">
              <a:off x="6387975" y="4313529"/>
              <a:ext cx="555418" cy="7563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CF5F0AF5-853C-1F44-8099-92BC87E433EA}"/>
                </a:ext>
              </a:extLst>
            </p:cNvPr>
            <p:cNvCxnSpPr/>
            <p:nvPr/>
          </p:nvCxnSpPr>
          <p:spPr>
            <a:xfrm rot="16200000">
              <a:off x="8498312" y="4313529"/>
              <a:ext cx="555418" cy="7563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86095510-45EB-1D4D-ACA4-7638EF8816A7}"/>
                </a:ext>
              </a:extLst>
            </p:cNvPr>
            <p:cNvSpPr txBox="1"/>
            <p:nvPr/>
          </p:nvSpPr>
          <p:spPr>
            <a:xfrm>
              <a:off x="6635095" y="4168732"/>
              <a:ext cx="4112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b="1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A</a:t>
              </a:r>
              <a:r>
                <a:rPr lang="de-CH" b="1" baseline="-25000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y</a:t>
              </a:r>
              <a:endParaRPr lang="de-DE" b="1" baseline="-25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BED0346B-92F4-3A49-A826-4A6A89913BB1}"/>
                </a:ext>
              </a:extLst>
            </p:cNvPr>
            <p:cNvSpPr txBox="1"/>
            <p:nvPr/>
          </p:nvSpPr>
          <p:spPr>
            <a:xfrm>
              <a:off x="8765014" y="4168732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b="1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B</a:t>
              </a:r>
              <a:r>
                <a:rPr lang="de-CH" b="1" baseline="-25000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y</a:t>
              </a:r>
              <a:endParaRPr lang="de-DE" b="1" baseline="-25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ADC66366-CD1E-6C4B-BD2A-CCE7B7D7F96F}"/>
                </a:ext>
              </a:extLst>
            </p:cNvPr>
            <p:cNvSpPr txBox="1"/>
            <p:nvPr/>
          </p:nvSpPr>
          <p:spPr>
            <a:xfrm>
              <a:off x="8817581" y="2858722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b="1" dirty="0">
                  <a:solidFill>
                    <a:srgbClr val="00B050"/>
                  </a:solidFill>
                  <a:latin typeface="Times New Roman" pitchFamily="18" charset="0"/>
                  <a:cs typeface="Times New Roman" pitchFamily="18" charset="0"/>
                </a:rPr>
                <a:t>C</a:t>
              </a:r>
              <a:endParaRPr lang="de-DE" b="1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BA14DAAF-8529-6C43-B370-A942FC2A3E46}"/>
                </a:ext>
              </a:extLst>
            </p:cNvPr>
            <p:cNvCxnSpPr/>
            <p:nvPr/>
          </p:nvCxnSpPr>
          <p:spPr>
            <a:xfrm>
              <a:off x="6047742" y="4004667"/>
              <a:ext cx="555418" cy="7563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7A53AEB3-73A1-A64D-A304-D47BF61BE9D7}"/>
                </a:ext>
              </a:extLst>
            </p:cNvPr>
            <p:cNvSpPr txBox="1"/>
            <p:nvPr/>
          </p:nvSpPr>
          <p:spPr>
            <a:xfrm>
              <a:off x="6047742" y="3650477"/>
              <a:ext cx="4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b="1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A</a:t>
              </a:r>
              <a:r>
                <a:rPr lang="de-CH" b="1" baseline="-25000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x</a:t>
              </a:r>
              <a:endParaRPr lang="de-DE" b="1" baseline="-25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604216DF-8286-A742-9881-9D495D5A41EA}"/>
              </a:ext>
            </a:extLst>
          </p:cNvPr>
          <p:cNvGrpSpPr/>
          <p:nvPr/>
        </p:nvGrpSpPr>
        <p:grpSpPr>
          <a:xfrm>
            <a:off x="6469592" y="3388288"/>
            <a:ext cx="811433" cy="784800"/>
            <a:chOff x="7237322" y="4353398"/>
            <a:chExt cx="1102241" cy="1066800"/>
          </a:xfrm>
        </p:grpSpPr>
        <p:pic>
          <p:nvPicPr>
            <p:cNvPr id="69" name="Picture 26">
              <a:extLst>
                <a:ext uri="{FF2B5EF4-FFF2-40B4-BE49-F238E27FC236}">
                  <a16:creationId xmlns:a16="http://schemas.microsoft.com/office/drawing/2014/main" id="{3034DB1A-CA97-4844-BCF3-500A28FACE8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37322" y="4353398"/>
              <a:ext cx="1085850" cy="1066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2105B2C1-6DD8-8E47-8E5C-2A7A1D787FCC}"/>
                </a:ext>
              </a:extLst>
            </p:cNvPr>
            <p:cNvSpPr txBox="1"/>
            <p:nvPr/>
          </p:nvSpPr>
          <p:spPr>
            <a:xfrm>
              <a:off x="7988185" y="4410354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b="1" dirty="0">
                  <a:solidFill>
                    <a:srgbClr val="00B050"/>
                  </a:solidFill>
                  <a:latin typeface="Times New Roman" pitchFamily="18" charset="0"/>
                  <a:cs typeface="Times New Roman" pitchFamily="18" charset="0"/>
                </a:rPr>
                <a:t>C</a:t>
              </a:r>
              <a:endParaRPr lang="de-DE" b="1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A62908D7-E914-534F-B8C1-265DA342F9C1}"/>
              </a:ext>
            </a:extLst>
          </p:cNvPr>
          <p:cNvGrpSpPr/>
          <p:nvPr/>
        </p:nvGrpSpPr>
        <p:grpSpPr>
          <a:xfrm>
            <a:off x="7431343" y="3911179"/>
            <a:ext cx="1206671" cy="1117244"/>
            <a:chOff x="7178454" y="5157192"/>
            <a:chExt cx="1639127" cy="1517650"/>
          </a:xfrm>
        </p:grpSpPr>
        <p:pic>
          <p:nvPicPr>
            <p:cNvPr id="72" name="Picture 27">
              <a:extLst>
                <a:ext uri="{FF2B5EF4-FFF2-40B4-BE49-F238E27FC236}">
                  <a16:creationId xmlns:a16="http://schemas.microsoft.com/office/drawing/2014/main" id="{496902B7-3A8B-C149-8C26-D7E565386D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78454" y="5157192"/>
              <a:ext cx="1225550" cy="15176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6DED92F5-D0B4-9F46-B924-3B3E8DB946AC}"/>
                </a:ext>
              </a:extLst>
            </p:cNvPr>
            <p:cNvSpPr txBox="1"/>
            <p:nvPr/>
          </p:nvSpPr>
          <p:spPr>
            <a:xfrm>
              <a:off x="8466203" y="5805264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b="1" dirty="0">
                  <a:solidFill>
                    <a:srgbClr val="00B050"/>
                  </a:solidFill>
                  <a:latin typeface="Times New Roman" pitchFamily="18" charset="0"/>
                  <a:cs typeface="Times New Roman" pitchFamily="18" charset="0"/>
                </a:rPr>
                <a:t>B</a:t>
              </a:r>
              <a:endParaRPr lang="de-DE" b="1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623550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EC416B8-5959-5648-8B9F-2B65CFCA90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4875" y="4261978"/>
            <a:ext cx="7726363" cy="8848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1400" dirty="0"/>
              <a:t>Convention de signes pour l’effort normal:</a:t>
            </a:r>
          </a:p>
          <a:p>
            <a:pPr lvl="1"/>
            <a:r>
              <a:rPr lang="fr-FR" sz="1200" dirty="0"/>
              <a:t>Traction: +</a:t>
            </a:r>
          </a:p>
          <a:p>
            <a:pPr lvl="1"/>
            <a:r>
              <a:rPr lang="fr-FR" sz="1200" dirty="0"/>
              <a:t>Compression: -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46316B-D9D0-C241-9387-DDA1D2D11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Equilibre des nœuds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1F68BC-0444-B940-B0BD-E10BD8E32B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STATIQUE I – COURS 6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7169B7-2D43-C54B-B6B4-E667AB1B52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87BC9D-8FDB-4840-9F31-D3B9AC55F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15</a:t>
            </a:fld>
            <a:endParaRPr lang="fr-FR"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B65AB1F1-2B88-DF4B-B9D8-B781F3E4B0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5867" y="518859"/>
            <a:ext cx="6352266" cy="35432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991249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2B95AD4-9F48-7048-9BA8-FD18CC03A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CH" dirty="0"/>
              <a:t>Exemple: Calculer les efforts normaux dans les barres 1 à 5 et 8 par l’équilibre du nœud</a:t>
            </a:r>
            <a:br>
              <a:rPr lang="fr-CH" dirty="0"/>
            </a:br>
            <a:endParaRPr lang="fr-F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9B96A9-BE61-9149-8F07-D1F2EA4402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STATIQUE I – COURS 6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662ADD-8D88-444F-857C-96351B9DE1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9D6C90-D38F-DC4D-A511-73BAE2409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16</a:t>
            </a:fld>
            <a:endParaRPr lang="fr-F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C1CE486-445C-1749-9545-C28F69813C9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189" y="1563688"/>
            <a:ext cx="3662525" cy="1709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960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3175CAF-12BA-E845-BA66-12F8BFA4B9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4875" y="1151210"/>
            <a:ext cx="7726363" cy="1224724"/>
          </a:xfrm>
        </p:spPr>
        <p:txBody>
          <a:bodyPr>
            <a:normAutofit/>
          </a:bodyPr>
          <a:lstStyle/>
          <a:p>
            <a:r>
              <a:rPr lang="fr-CH" sz="1600" dirty="0"/>
              <a:t>Couper les treilles en deux fragments en coupant les barres dont les efforts normaux sont recherchés</a:t>
            </a:r>
          </a:p>
          <a:p>
            <a:r>
              <a:rPr lang="fr-CH" sz="1600" dirty="0"/>
              <a:t>Formuler les équations d’équilibre pour un des deux fragments</a:t>
            </a:r>
          </a:p>
          <a:p>
            <a:r>
              <a:rPr lang="fr-CH" sz="1600" dirty="0"/>
              <a:t>Coupe idéale: coupure de deux ou trois barres</a:t>
            </a:r>
          </a:p>
          <a:p>
            <a:endParaRPr lang="fr-FR" sz="16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888DD9A-4109-4343-BA27-9D8A5FCA2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Equilibre d’un fragment d’un treillis</a:t>
            </a:r>
            <a:br>
              <a:rPr lang="fr-CH" dirty="0"/>
            </a:br>
            <a:endParaRPr lang="fr-F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A0FFF-BCFD-E441-BF3A-14F95A52B0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STATIQUE I – COURS 6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F7F7AD-F641-214F-92C0-C0F88DA9A6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027B12-E1BA-6A48-872A-DFAFD1706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17</a:t>
            </a:fld>
            <a:endParaRPr lang="fr-FR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8166149-28CC-C34F-B01C-2C535BC5C91C}"/>
              </a:ext>
            </a:extLst>
          </p:cNvPr>
          <p:cNvGrpSpPr/>
          <p:nvPr/>
        </p:nvGrpSpPr>
        <p:grpSpPr>
          <a:xfrm>
            <a:off x="1260154" y="2870220"/>
            <a:ext cx="2690470" cy="1459014"/>
            <a:chOff x="1907704" y="2895783"/>
            <a:chExt cx="3888432" cy="210865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B8F877E-AD26-BD41-B313-0E87E339AFB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r="228"/>
            <a:stretch/>
          </p:blipFill>
          <p:spPr>
            <a:xfrm>
              <a:off x="1907704" y="2895783"/>
              <a:ext cx="3888432" cy="2108656"/>
            </a:xfrm>
            <a:prstGeom prst="rect">
              <a:avLst/>
            </a:prstGeom>
          </p:spPr>
        </p:pic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DE57E6C-E30F-3F44-B2D3-955713CBECE8}"/>
                </a:ext>
              </a:extLst>
            </p:cNvPr>
            <p:cNvCxnSpPr/>
            <p:nvPr/>
          </p:nvCxnSpPr>
          <p:spPr>
            <a:xfrm>
              <a:off x="4627627" y="3237084"/>
              <a:ext cx="0" cy="1426054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1A0B2E2C-15F4-A442-AFC5-C7F1DC09D89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r="32881"/>
          <a:stretch/>
        </p:blipFill>
        <p:spPr>
          <a:xfrm>
            <a:off x="4974953" y="2870220"/>
            <a:ext cx="1809971" cy="145901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0FCBA3D-207E-4C48-A158-6385128401A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56" r="77"/>
          <a:stretch/>
        </p:blipFill>
        <p:spPr>
          <a:xfrm>
            <a:off x="7397750" y="2870220"/>
            <a:ext cx="878209" cy="1459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1805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1CE39DB-07FC-2F4B-BF9C-437ED923DD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CH" dirty="0"/>
              <a:t>Exemple: Calculer les efforts normaux dans les barres 5 à 7 par l’équilibre d’un fragment de treillis</a:t>
            </a:r>
            <a:br>
              <a:rPr lang="fr-CH" dirty="0"/>
            </a:br>
            <a:endParaRPr lang="fr-F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4D8A11-A8FA-9C4A-A3E1-565A5F2000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STATIQUE I – COURS 6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1CCBBF-BDE3-1841-AF4C-A8007F8765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8839F0-7C73-F440-AEDA-B6F2B47442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18</a:t>
            </a:fld>
            <a:endParaRPr lang="fr-F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898A36B-5121-DF45-8F85-923E1A920B9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209"/>
          <a:stretch/>
        </p:blipFill>
        <p:spPr>
          <a:xfrm>
            <a:off x="1171951" y="1563689"/>
            <a:ext cx="2284792" cy="185084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C03DADA-8DEE-7642-835E-8AF3FEB3BFC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576" r="-557"/>
          <a:stretch/>
        </p:blipFill>
        <p:spPr>
          <a:xfrm>
            <a:off x="4572000" y="1563689"/>
            <a:ext cx="1128225" cy="1850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6385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949FFAF-7FB0-D642-94E8-0B103ED09F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4875" y="1072394"/>
            <a:ext cx="7726363" cy="3386772"/>
          </a:xfrm>
        </p:spPr>
        <p:txBody>
          <a:bodyPr/>
          <a:lstStyle/>
          <a:p>
            <a:r>
              <a:rPr lang="fr-CH" sz="1600" dirty="0"/>
              <a:t>Coupure simple d’une barre, extérioriser l’effort normal</a:t>
            </a:r>
          </a:p>
          <a:p>
            <a:r>
              <a:rPr lang="fr-CH" sz="1600" dirty="0"/>
              <a:t>Trouver un champ de déplacement virtuel qui respecte toutes les autres liaisons</a:t>
            </a:r>
          </a:p>
          <a:p>
            <a:r>
              <a:rPr lang="fr-CH" sz="1600" dirty="0"/>
              <a:t>Calculer l’effort axial par le </a:t>
            </a:r>
            <a:r>
              <a:rPr lang="fr-CH" sz="1600" dirty="0" err="1"/>
              <a:t>TdV</a:t>
            </a:r>
            <a:r>
              <a:rPr lang="fr-CH" sz="1600" dirty="0"/>
              <a:t> </a:t>
            </a:r>
          </a:p>
          <a:p>
            <a:endParaRPr lang="fr-CH" sz="1600" dirty="0"/>
          </a:p>
          <a:p>
            <a:pPr marL="0" indent="0">
              <a:buNone/>
            </a:pPr>
            <a:r>
              <a:rPr lang="fr-CH" sz="1600" dirty="0"/>
              <a:t>Exemple: Calculer l’effort normal de la barre 5</a:t>
            </a:r>
          </a:p>
          <a:p>
            <a:pPr marL="0" indent="0">
              <a:buNone/>
            </a:pPr>
            <a:endParaRPr lang="fr-FR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9DBD3EF-ACC1-3F42-8F1E-907B7D149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Théorème des déplacements virtuels</a:t>
            </a:r>
            <a:br>
              <a:rPr lang="fr-CH" dirty="0"/>
            </a:br>
            <a:endParaRPr lang="fr-F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5EA1D8-9AF6-3F44-8E44-2BA0FE3427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STATIQUE I – COURS 6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E35618-89C7-E847-B8C2-90A76AE06E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7F56D7-C21F-0140-95FA-DFBDE3D51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19</a:t>
            </a:fld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AF4EC2F-F71B-C947-A914-BDDC1BD1D42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90"/>
          <a:stretch/>
        </p:blipFill>
        <p:spPr>
          <a:xfrm>
            <a:off x="1318148" y="3107268"/>
            <a:ext cx="2871193" cy="1589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4399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Contrôle</a:t>
            </a:r>
            <a:r>
              <a:rPr lang="en-US" dirty="0"/>
              <a:t> de </a:t>
            </a:r>
            <a:r>
              <a:rPr lang="en-US" dirty="0" err="1"/>
              <a:t>connaissance</a:t>
            </a:r>
            <a:r>
              <a:rPr lang="en-US" dirty="0"/>
              <a:t> 1</a:t>
            </a:r>
            <a:br>
              <a:rPr lang="en-US" dirty="0"/>
            </a:br>
            <a:endParaRPr lang="fr-C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4875" y="878364"/>
            <a:ext cx="7726363" cy="338677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r>
              <a:rPr lang="en-US" sz="1500" dirty="0"/>
              <a:t>Email avec </a:t>
            </a:r>
            <a:r>
              <a:rPr lang="en-US" sz="1500" dirty="0" err="1"/>
              <a:t>toutes</a:t>
            </a:r>
            <a:r>
              <a:rPr lang="en-US" sz="1500" dirty="0"/>
              <a:t> les </a:t>
            </a:r>
            <a:r>
              <a:rPr lang="en-US" sz="1500" dirty="0" err="1"/>
              <a:t>informations</a:t>
            </a:r>
            <a:r>
              <a:rPr lang="en-US" sz="1500" dirty="0"/>
              <a:t> suit</a:t>
            </a:r>
          </a:p>
          <a:p>
            <a:r>
              <a:rPr lang="en-US" sz="1500" dirty="0" err="1"/>
              <a:t>Facultatif</a:t>
            </a:r>
            <a:r>
              <a:rPr lang="en-US" sz="1500" dirty="0"/>
              <a:t>, ne </a:t>
            </a:r>
            <a:r>
              <a:rPr lang="en-US" sz="1500" dirty="0" err="1"/>
              <a:t>compte</a:t>
            </a:r>
            <a:r>
              <a:rPr lang="en-US" sz="1500" dirty="0"/>
              <a:t> pas pour la note finale</a:t>
            </a:r>
          </a:p>
          <a:p>
            <a:r>
              <a:rPr lang="en-US" sz="1500" dirty="0"/>
              <a:t>Mardi 4.4.2022</a:t>
            </a:r>
          </a:p>
          <a:p>
            <a:r>
              <a:rPr lang="en-US" sz="1500" dirty="0" err="1"/>
              <a:t>Horaires</a:t>
            </a:r>
            <a:r>
              <a:rPr lang="en-US" sz="1500" dirty="0"/>
              <a:t>: 10:15-11:15</a:t>
            </a:r>
          </a:p>
          <a:p>
            <a:r>
              <a:rPr lang="fr-CH" sz="1500" dirty="0"/>
              <a:t>Sujets: tous aspects discutés pendant les 6 premières semaines du cours</a:t>
            </a:r>
          </a:p>
          <a:p>
            <a:r>
              <a:rPr lang="en-US" sz="1500" dirty="0"/>
              <a:t>Livre </a:t>
            </a:r>
            <a:r>
              <a:rPr lang="en-US" sz="1500" dirty="0" err="1"/>
              <a:t>fermé</a:t>
            </a:r>
            <a:r>
              <a:rPr lang="en-US" sz="1500" dirty="0"/>
              <a:t> </a:t>
            </a:r>
          </a:p>
          <a:p>
            <a:r>
              <a:rPr lang="en-US" sz="1500" dirty="0" err="1"/>
              <a:t>Permis</a:t>
            </a:r>
            <a:r>
              <a:rPr lang="en-US" sz="1500" dirty="0"/>
              <a:t>: </a:t>
            </a:r>
            <a:r>
              <a:rPr lang="it-IT" sz="1500" dirty="0" err="1"/>
              <a:t>formulaire</a:t>
            </a:r>
            <a:r>
              <a:rPr lang="it-IT" sz="1500" dirty="0"/>
              <a:t> (une page </a:t>
            </a:r>
            <a:r>
              <a:rPr lang="it-IT" sz="1500" dirty="0" err="1"/>
              <a:t>manuscrite</a:t>
            </a:r>
            <a:r>
              <a:rPr lang="it-IT" sz="1500" dirty="0"/>
              <a:t>)</a:t>
            </a:r>
          </a:p>
          <a:p>
            <a:pPr>
              <a:buFontTx/>
              <a:buChar char="-"/>
            </a:pPr>
            <a:endParaRPr lang="it-IT" sz="1500" dirty="0"/>
          </a:p>
          <a:p>
            <a:pPr>
              <a:buFontTx/>
              <a:buChar char="-"/>
            </a:pPr>
            <a:endParaRPr lang="fr-CH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Statique I, KB</a:t>
            </a:r>
            <a:endParaRPr lang="fr-CH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446FC52-84EC-40D0-A814-2FEA163048D8}" type="slidenum">
              <a:rPr lang="fr-CH" smtClean="0"/>
              <a:pPr/>
              <a:t>2</a:t>
            </a:fld>
            <a:endParaRPr lang="fr-CH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fr-CH" dirty="0"/>
              <a:t>Cours 6</a:t>
            </a:r>
          </a:p>
        </p:txBody>
      </p:sp>
    </p:spTree>
    <p:extLst>
      <p:ext uri="{BB962C8B-B14F-4D97-AF65-F5344CB8AC3E}">
        <p14:creationId xmlns:p14="http://schemas.microsoft.com/office/powerpoint/2010/main" val="20617924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00A5FA6-3B5D-5A4B-BC20-5966570225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4875" y="2633758"/>
            <a:ext cx="7726363" cy="2378710"/>
          </a:xfrm>
        </p:spPr>
        <p:txBody>
          <a:bodyPr/>
          <a:lstStyle/>
          <a:p>
            <a:pPr marL="0" indent="0">
              <a:buNone/>
            </a:pPr>
            <a:r>
              <a:rPr lang="fr-FR" dirty="0"/>
              <a:t>Avant de commencer à analyser un treillis, il faut identifier les barres avec un effort nul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D0F631C-E318-EB47-AFE3-0B0D8E23A0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Quelques nœuds particuliers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3FCEEC-A8BB-9A45-9530-C635773E5A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STATIQUE I – COURS 6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149B78-F898-1049-81B9-0A144A2F38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2CC674-F513-EA41-AD21-7D53663C9E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20</a:t>
            </a:fld>
            <a:endParaRPr lang="fr-FR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28800EC-2172-944A-8951-420C176A14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5926" y="879351"/>
            <a:ext cx="4833704" cy="152930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F668373-00B0-0341-8F0A-46329C532A8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83"/>
          <a:stretch/>
        </p:blipFill>
        <p:spPr>
          <a:xfrm>
            <a:off x="1296856" y="3234214"/>
            <a:ext cx="3115922" cy="1555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33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CFEF88BE-C656-47D0-BC38-576F707EA4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100"/>
          <a:stretch/>
        </p:blipFill>
        <p:spPr>
          <a:xfrm>
            <a:off x="98237" y="1713865"/>
            <a:ext cx="4669819" cy="2658110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06C4B37-8D9D-4A2F-92DF-2854E7CD7591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fr-CH" dirty="0" err="1"/>
              <a:t>Strut</a:t>
            </a:r>
            <a:r>
              <a:rPr lang="fr-CH" dirty="0"/>
              <a:t> and tie </a:t>
            </a:r>
            <a:r>
              <a:rPr lang="fr-CH" dirty="0" err="1"/>
              <a:t>models</a:t>
            </a:r>
            <a:endParaRPr lang="fr-CH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98DE7EA-6289-47CF-AF61-D483B1E3DC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056" t="54209" r="-9056"/>
          <a:stretch/>
        </p:blipFill>
        <p:spPr>
          <a:xfrm>
            <a:off x="4160520" y="1794040"/>
            <a:ext cx="4669819" cy="2258212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3E9F0BE-6C7A-4C79-BF25-A999098F5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STATIQUE I – COURS 6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FA8BBB1-60E2-4D8F-877F-88B9A3A90F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236774-04EE-4384-896B-6FBD2635FA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21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695874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Résultat de recherche d'images pour &quot;niagara falls bridge&quot;">
            <a:extLst>
              <a:ext uri="{FF2B5EF4-FFF2-40B4-BE49-F238E27FC236}">
                <a16:creationId xmlns:a16="http://schemas.microsoft.com/office/drawing/2014/main" id="{C9DF8B7C-FE09-534E-AB57-5634459B1E03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 rotWithShape="1"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75" b="3675"/>
          <a:stretch/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8E6C141-7023-084C-BDA3-C0E1688CE77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CH" dirty="0" err="1"/>
              <a:t>Isostaticité</a:t>
            </a:r>
            <a:r>
              <a:rPr lang="fr-CH" dirty="0"/>
              <a:t> des structures composées</a:t>
            </a:r>
            <a:endParaRPr lang="fr-FR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FB04C82C-A995-D84A-BA5C-B4EF9B7D672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Statique I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5C5DBDB-BBC0-AF45-818B-563ACAC39F9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fr-FR" dirty="0"/>
              <a:t>Prof. Katrin </a:t>
            </a:r>
            <a:r>
              <a:rPr lang="fr-FR" dirty="0" err="1"/>
              <a:t>Beyer</a:t>
            </a:r>
            <a:endParaRPr lang="fr-F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6AD647E-E967-0F4C-8A19-4F520367FCC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 dirty="0" err="1"/>
              <a:t>Earthquake</a:t>
            </a:r>
            <a:r>
              <a:rPr lang="fr-FR" dirty="0"/>
              <a:t> Engineering and Structural Dynamics </a:t>
            </a:r>
            <a:r>
              <a:rPr lang="fr-FR" dirty="0" err="1"/>
              <a:t>Laboratory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660645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F41FD09-E521-F442-B339-B7EF223A35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H" dirty="0"/>
              <a:t>Nombre d’équations indépendantes par élément isolé (cas 2D):</a:t>
            </a:r>
          </a:p>
          <a:p>
            <a:pPr lvl="1"/>
            <a:r>
              <a:rPr lang="fr-CH" dirty="0"/>
              <a:t>Poutre (ou solide 2D): 3</a:t>
            </a:r>
          </a:p>
          <a:p>
            <a:pPr lvl="1"/>
            <a:r>
              <a:rPr lang="fr-CH" dirty="0"/>
              <a:t>Barre: 1</a:t>
            </a:r>
          </a:p>
          <a:p>
            <a:pPr lvl="1"/>
            <a:r>
              <a:rPr lang="fr-CH" dirty="0"/>
              <a:t>Nœud: 2</a:t>
            </a:r>
          </a:p>
          <a:p>
            <a:pPr lvl="1"/>
            <a:endParaRPr lang="fr-CH" dirty="0"/>
          </a:p>
          <a:p>
            <a:r>
              <a:rPr lang="fr-CH" dirty="0"/>
              <a:t>Conditions d’</a:t>
            </a:r>
            <a:r>
              <a:rPr lang="fr-CH" dirty="0" err="1"/>
              <a:t>isostaticité</a:t>
            </a:r>
            <a:r>
              <a:rPr lang="fr-CH" dirty="0"/>
              <a:t>:</a:t>
            </a:r>
          </a:p>
          <a:p>
            <a:pPr lvl="1"/>
            <a:r>
              <a:rPr lang="fr-CH" dirty="0"/>
              <a:t>Nombre d’inconnues = Nombre d’équations</a:t>
            </a:r>
          </a:p>
          <a:p>
            <a:pPr lvl="1"/>
            <a:r>
              <a:rPr lang="fr-CH" dirty="0"/>
              <a:t>La structure est stable/ne forme pas un mécanisme</a:t>
            </a:r>
          </a:p>
          <a:p>
            <a:pPr lvl="1"/>
            <a:endParaRPr lang="fr-CH" dirty="0"/>
          </a:p>
          <a:p>
            <a:pPr lvl="1"/>
            <a:endParaRPr lang="fr-CH" dirty="0"/>
          </a:p>
          <a:p>
            <a:endParaRPr lang="fr-FR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0CFA37D1-7598-7547-A9C6-6995D2C00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err="1"/>
              <a:t>Isostaticité</a:t>
            </a:r>
            <a:r>
              <a:rPr lang="fr-CH" dirty="0"/>
              <a:t> des structures composées</a:t>
            </a:r>
            <a:br>
              <a:rPr lang="fr-CH" dirty="0"/>
            </a:br>
            <a:endParaRPr lang="fr-FR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B560D6-6648-8E4A-9BB6-C6635B8335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STATIQUE I – COURS 6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A62526-7AB7-5F4F-9BCE-575C26BBEF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220C75-53A3-5844-9750-549E2CF72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23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616749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B916F07-86F5-2043-B839-BA19BAB5BD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 1: </a:t>
            </a:r>
            <a:r>
              <a:rPr lang="fr-FR" dirty="0" err="1"/>
              <a:t>Isostaticité</a:t>
            </a:r>
            <a:r>
              <a:rPr lang="fr-FR" dirty="0"/>
              <a:t> des structures composées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11FE1E-6050-0B4C-A6E4-9F09CD78BB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STATIQUE I – COURS 6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BC8EB1-3DAF-0B49-9571-DA63AE8CB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FCB617-FE3D-714C-B6B3-E8F451419B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24</a:t>
            </a:fld>
            <a:endParaRPr lang="fr-F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8FC069F-B6E9-D540-A658-F5065ABDCCD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37" r="40029"/>
          <a:stretch/>
        </p:blipFill>
        <p:spPr>
          <a:xfrm>
            <a:off x="1217352" y="1563688"/>
            <a:ext cx="2090493" cy="2794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1650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B916F07-86F5-2043-B839-BA19BAB5BD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 1: </a:t>
            </a:r>
            <a:r>
              <a:rPr lang="fr-FR" dirty="0" err="1"/>
              <a:t>Isostaticité</a:t>
            </a:r>
            <a:r>
              <a:rPr lang="fr-FR" dirty="0"/>
              <a:t> des structures composées (suite)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11FE1E-6050-0B4C-A6E4-9F09CD78BB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STATIQUE I – COURS 6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BC8EB1-3DAF-0B49-9571-DA63AE8CB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FCB617-FE3D-714C-B6B3-E8F451419B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25</a:t>
            </a:fld>
            <a:endParaRPr lang="fr-F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8FC069F-B6E9-D540-A658-F5065ABDCCD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37" r="40029"/>
          <a:stretch/>
        </p:blipFill>
        <p:spPr>
          <a:xfrm>
            <a:off x="1217352" y="1563688"/>
            <a:ext cx="2090493" cy="2794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530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DCD72B9-D4AF-F144-8578-97C165EE9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H" dirty="0"/>
              <a:t>Exemple 2: </a:t>
            </a:r>
            <a:r>
              <a:rPr lang="fr-CH" dirty="0" err="1"/>
              <a:t>Isostaticité</a:t>
            </a:r>
            <a:r>
              <a:rPr lang="fr-CH" dirty="0"/>
              <a:t> des structures composées</a:t>
            </a:r>
            <a:endParaRPr lang="fr-F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F1C43D-EFB6-FE44-92B7-87D07585A7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STATIQUE I – COURS 6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DF9299-85B3-4143-9C0A-7C4A755582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99921B-96D7-9442-92EB-B6D03D43C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26</a:t>
            </a:fld>
            <a:endParaRPr lang="fr-F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7DFEC9-8E16-3341-88A9-DD1A3B16C9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73" r="64928" b="28752"/>
          <a:stretch/>
        </p:blipFill>
        <p:spPr>
          <a:xfrm>
            <a:off x="1397194" y="1563688"/>
            <a:ext cx="3834564" cy="141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9246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3E9F0BE-6C7A-4C79-BF25-A999098F5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STATIQUE I – COURS 6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FA8BBB1-60E2-4D8F-877F-88B9A3A90F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236774-04EE-4384-896B-6FBD2635FA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27</a:t>
            </a:fld>
            <a:endParaRPr lang="fr-FR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E33ED90-1772-4007-A338-CD23F88F92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8818" y="1411730"/>
            <a:ext cx="7726363" cy="444263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fr-CH" sz="1800" dirty="0"/>
              <a:t>Proposer un système statique pour ce pont et déterminer son dégrées d’</a:t>
            </a:r>
            <a:r>
              <a:rPr lang="fr-CH" sz="1800" dirty="0" err="1"/>
              <a:t>hyperstaticité</a:t>
            </a:r>
            <a:r>
              <a:rPr lang="fr-CH" sz="1800" dirty="0"/>
              <a:t> extérieur et intérieur. Modéliser les poutres en treillis comme poutres. 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06C4B37-8D9D-4A2F-92DF-2854E7CD7591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fr-CH" dirty="0" err="1"/>
              <a:t>Kirchenfeldbrücke</a:t>
            </a:r>
            <a:r>
              <a:rPr lang="fr-CH" dirty="0"/>
              <a:t> à Berne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F6B4B46-540F-4921-A594-D47319FE59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710" y="2468170"/>
            <a:ext cx="7366635" cy="1387821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24AB314E-072A-4253-91AF-2FC294DA8389}"/>
              </a:ext>
            </a:extLst>
          </p:cNvPr>
          <p:cNvSpPr/>
          <p:nvPr/>
        </p:nvSpPr>
        <p:spPr>
          <a:xfrm>
            <a:off x="1840230" y="2571750"/>
            <a:ext cx="411480" cy="40005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32E4127-0817-47E5-A599-15E54C6958D0}"/>
              </a:ext>
            </a:extLst>
          </p:cNvPr>
          <p:cNvSpPr/>
          <p:nvPr/>
        </p:nvSpPr>
        <p:spPr>
          <a:xfrm>
            <a:off x="6673215" y="2571750"/>
            <a:ext cx="411480" cy="40005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E09BCF8-2628-4B6B-BDFF-461E17697443}"/>
              </a:ext>
            </a:extLst>
          </p:cNvPr>
          <p:cNvSpPr/>
          <p:nvPr/>
        </p:nvSpPr>
        <p:spPr>
          <a:xfrm>
            <a:off x="4256722" y="2571750"/>
            <a:ext cx="411480" cy="40005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199AF1B-9548-4B2E-BB58-E6289DD304B5}"/>
              </a:ext>
            </a:extLst>
          </p:cNvPr>
          <p:cNvSpPr txBox="1"/>
          <p:nvPr/>
        </p:nvSpPr>
        <p:spPr>
          <a:xfrm>
            <a:off x="2149102" y="2375989"/>
            <a:ext cx="152157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dirty="0">
                <a:solidFill>
                  <a:srgbClr val="FF0000"/>
                </a:solidFill>
              </a:rPr>
              <a:t>Joint d’expansion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8697129-6349-4A05-88EA-14856ED62A11}"/>
              </a:ext>
            </a:extLst>
          </p:cNvPr>
          <p:cNvSpPr txBox="1"/>
          <p:nvPr/>
        </p:nvSpPr>
        <p:spPr>
          <a:xfrm>
            <a:off x="7592560" y="2930243"/>
            <a:ext cx="153118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dirty="0">
                <a:solidFill>
                  <a:srgbClr val="FF0000"/>
                </a:solidFill>
              </a:rPr>
              <a:t>Support: Rouleau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83A9204-A493-4FD0-92D0-D02E673F7FD9}"/>
              </a:ext>
            </a:extLst>
          </p:cNvPr>
          <p:cNvSpPr txBox="1"/>
          <p:nvPr/>
        </p:nvSpPr>
        <p:spPr>
          <a:xfrm>
            <a:off x="20252" y="2987426"/>
            <a:ext cx="153118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dirty="0">
                <a:solidFill>
                  <a:srgbClr val="FF0000"/>
                </a:solidFill>
              </a:rPr>
              <a:t>Support: Rouleau</a:t>
            </a:r>
          </a:p>
        </p:txBody>
      </p:sp>
    </p:spTree>
    <p:extLst>
      <p:ext uri="{BB962C8B-B14F-4D97-AF65-F5344CB8AC3E}">
        <p14:creationId xmlns:p14="http://schemas.microsoft.com/office/powerpoint/2010/main" val="13697703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96673FF-52BF-8645-B961-AD604FD5EE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H" b="1" dirty="0"/>
              <a:t>Chapitre 7: </a:t>
            </a:r>
            <a:r>
              <a:rPr lang="fr-CH" dirty="0"/>
              <a:t>Treillis</a:t>
            </a:r>
            <a:r>
              <a:rPr lang="fr-CH" b="1" dirty="0"/>
              <a:t> </a:t>
            </a:r>
            <a:r>
              <a:rPr lang="fr-CH" dirty="0"/>
              <a:t>(en entier)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6D0792B-1465-ED4A-850D-A341F8CC0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Chapitres à étudier dans le TGC 1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3139EA-7BF6-8742-85BF-C895E012E4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STATIQUE I – COURS 6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A9BC6C-56D3-9A47-8C3B-CFB76B58C1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Prof. Katrin </a:t>
            </a:r>
            <a:r>
              <a:rPr lang="fr-FR" dirty="0" err="1"/>
              <a:t>Beyer</a:t>
            </a:r>
            <a:r>
              <a:rPr lang="fr-FR" dirty="0"/>
              <a:t>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F44963-1493-764E-924C-4861F1581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28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265539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3BD633F-F9B2-0046-BBF7-5F6EA7D508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Références des illustrations par ordre d’apparition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B7C6D8E-9B72-8045-B550-8A45691CE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Références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99F28C-7425-7945-9999-B9AA6B5381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STATIQUE I – COURS 6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84DE77-CC75-FA47-A6C0-9EF9069EED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73EE2D-49CF-D34E-908A-EF5C6CEB1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29</a:t>
            </a:fld>
            <a:endParaRPr lang="fr-FR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BE6CFE1-5773-0241-BE56-15D4C4CBEE1B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904875" y="1534733"/>
            <a:ext cx="7726363" cy="3370007"/>
          </a:xfrm>
        </p:spPr>
        <p:txBody>
          <a:bodyPr>
            <a:normAutofit lnSpcReduction="10000"/>
          </a:bodyPr>
          <a:lstStyle/>
          <a:p>
            <a:r>
              <a:rPr lang="fr-FR" dirty="0"/>
              <a:t>[1] </a:t>
            </a:r>
            <a:r>
              <a:rPr lang="en-GB" dirty="0">
                <a:hlinkClick r:id="rId2"/>
              </a:rPr>
              <a:t>Rainbow Bridge</a:t>
            </a:r>
            <a:r>
              <a:rPr lang="en-GB" dirty="0"/>
              <a:t> © Ad Meskens, </a:t>
            </a:r>
            <a:r>
              <a:rPr lang="en-GB" dirty="0">
                <a:hlinkClick r:id="rId3"/>
              </a:rPr>
              <a:t>CC BY-SA 3.0</a:t>
            </a:r>
            <a:endParaRPr lang="en-GB" dirty="0"/>
          </a:p>
          <a:p>
            <a:r>
              <a:rPr lang="en-GB" dirty="0"/>
              <a:t>[2] </a:t>
            </a:r>
            <a:r>
              <a:rPr lang="en-GB" dirty="0" err="1"/>
              <a:t>Icone</a:t>
            </a:r>
            <a:r>
              <a:rPr lang="en-GB" dirty="0"/>
              <a:t> </a:t>
            </a:r>
            <a:r>
              <a:rPr lang="en-GB" dirty="0" err="1"/>
              <a:t>exercices</a:t>
            </a:r>
            <a:r>
              <a:rPr lang="en-GB" dirty="0"/>
              <a:t>: </a:t>
            </a:r>
            <a:r>
              <a:rPr lang="en-GB" dirty="0">
                <a:hlinkClick r:id="rId4"/>
              </a:rPr>
              <a:t>Figure</a:t>
            </a:r>
            <a:r>
              <a:rPr lang="en-GB" dirty="0"/>
              <a:t> © Dukesy68, </a:t>
            </a:r>
            <a:r>
              <a:rPr lang="en-GB" dirty="0">
                <a:hlinkClick r:id="rId5"/>
              </a:rPr>
              <a:t>CC BY-SA 4.0</a:t>
            </a:r>
            <a:r>
              <a:rPr lang="en-GB" dirty="0"/>
              <a:t> ; </a:t>
            </a:r>
            <a:r>
              <a:rPr lang="en-GB" dirty="0">
                <a:hlinkClick r:id="rId6"/>
              </a:rPr>
              <a:t>Pont du Golden Gate</a:t>
            </a:r>
            <a:r>
              <a:rPr lang="en-GB" dirty="0"/>
              <a:t>, </a:t>
            </a:r>
            <a:r>
              <a:rPr lang="en-GB" dirty="0">
                <a:hlinkClick r:id="rId7"/>
              </a:rPr>
              <a:t>CC0 1.0</a:t>
            </a:r>
            <a:endParaRPr lang="en-GB" dirty="0"/>
          </a:p>
          <a:p>
            <a:r>
              <a:rPr lang="en-GB" dirty="0"/>
              <a:t>[3] </a:t>
            </a:r>
            <a:r>
              <a:rPr lang="en-GB" dirty="0">
                <a:hlinkClick r:id="rId8"/>
              </a:rPr>
              <a:t>Tour Eiffel</a:t>
            </a:r>
            <a:r>
              <a:rPr lang="en-GB" dirty="0"/>
              <a:t> © Annish33, </a:t>
            </a:r>
            <a:r>
              <a:rPr lang="en-GB" dirty="0">
                <a:hlinkClick r:id="rId3"/>
              </a:rPr>
              <a:t>CC BY-SA 3.0</a:t>
            </a:r>
            <a:endParaRPr lang="en-GB" dirty="0"/>
          </a:p>
          <a:p>
            <a:r>
              <a:rPr lang="en-GB" dirty="0"/>
              <a:t>[4] </a:t>
            </a:r>
            <a:r>
              <a:rPr lang="en-GB" dirty="0" err="1"/>
              <a:t>Ferme</a:t>
            </a:r>
            <a:r>
              <a:rPr lang="en-GB" dirty="0"/>
              <a:t> avec femes </a:t>
            </a:r>
            <a:r>
              <a:rPr lang="en-GB" dirty="0" err="1"/>
              <a:t>en</a:t>
            </a:r>
            <a:r>
              <a:rPr lang="en-GB" dirty="0"/>
              <a:t> </a:t>
            </a:r>
            <a:r>
              <a:rPr lang="en-GB" dirty="0" err="1"/>
              <a:t>treillis</a:t>
            </a:r>
            <a:r>
              <a:rPr lang="en-GB" dirty="0"/>
              <a:t>: Frey, François. </a:t>
            </a:r>
            <a:r>
              <a:rPr lang="en-GB" dirty="0" err="1"/>
              <a:t>Statique</a:t>
            </a:r>
            <a:r>
              <a:rPr lang="en-GB" dirty="0"/>
              <a:t> </a:t>
            </a:r>
            <a:r>
              <a:rPr lang="en-GB" dirty="0" err="1"/>
              <a:t>appliquée</a:t>
            </a:r>
            <a:r>
              <a:rPr lang="en-GB" dirty="0"/>
              <a:t> (TGC volume 1) – Analyse des structures et milieux </a:t>
            </a:r>
            <a:r>
              <a:rPr lang="en-GB" dirty="0" err="1"/>
              <a:t>continus</a:t>
            </a:r>
            <a:r>
              <a:rPr lang="en-GB" dirty="0"/>
              <a:t>. EPFL Press, 2005.</a:t>
            </a:r>
          </a:p>
          <a:p>
            <a:r>
              <a:rPr lang="en-GB" dirty="0"/>
              <a:t>[5] </a:t>
            </a:r>
            <a:r>
              <a:rPr lang="en-GB" dirty="0">
                <a:hlinkClick r:id="rId9"/>
              </a:rPr>
              <a:t>Old little belt bridge</a:t>
            </a:r>
            <a:r>
              <a:rPr lang="en-GB" dirty="0"/>
              <a:t> © </a:t>
            </a:r>
            <a:r>
              <a:rPr lang="en-GB" dirty="0" err="1"/>
              <a:t>Ævar</a:t>
            </a:r>
            <a:r>
              <a:rPr lang="en-GB" dirty="0"/>
              <a:t> </a:t>
            </a:r>
            <a:r>
              <a:rPr lang="en-GB" dirty="0" err="1"/>
              <a:t>Arnfjörð</a:t>
            </a:r>
            <a:r>
              <a:rPr lang="en-GB" dirty="0"/>
              <a:t> </a:t>
            </a:r>
            <a:r>
              <a:rPr lang="en-GB" dirty="0" err="1"/>
              <a:t>Bjarmason</a:t>
            </a:r>
            <a:r>
              <a:rPr lang="en-GB" dirty="0"/>
              <a:t>, </a:t>
            </a:r>
            <a:r>
              <a:rPr lang="en-GB" dirty="0">
                <a:hlinkClick r:id="rId10"/>
              </a:rPr>
              <a:t>CC BY-SA 3.0</a:t>
            </a:r>
            <a:endParaRPr lang="en-GB" dirty="0"/>
          </a:p>
          <a:p>
            <a:r>
              <a:rPr lang="en-GB" dirty="0"/>
              <a:t>[6] </a:t>
            </a:r>
            <a:r>
              <a:rPr lang="en-GB" dirty="0" err="1"/>
              <a:t>Noeuds</a:t>
            </a:r>
            <a:r>
              <a:rPr lang="en-GB" dirty="0"/>
              <a:t> de </a:t>
            </a:r>
            <a:r>
              <a:rPr lang="en-GB" dirty="0" err="1"/>
              <a:t>treillis</a:t>
            </a:r>
            <a:r>
              <a:rPr lang="en-GB" dirty="0"/>
              <a:t> </a:t>
            </a:r>
            <a:r>
              <a:rPr lang="en-GB" dirty="0" err="1"/>
              <a:t>particuliers</a:t>
            </a:r>
            <a:r>
              <a:rPr lang="en-GB" dirty="0"/>
              <a:t>: Frey, François. </a:t>
            </a:r>
            <a:r>
              <a:rPr lang="en-GB" dirty="0" err="1"/>
              <a:t>Statique</a:t>
            </a:r>
            <a:r>
              <a:rPr lang="en-GB" dirty="0"/>
              <a:t> </a:t>
            </a:r>
            <a:r>
              <a:rPr lang="en-GB" dirty="0" err="1"/>
              <a:t>appliquée</a:t>
            </a:r>
            <a:r>
              <a:rPr lang="en-GB" dirty="0"/>
              <a:t> (TGC volume 1) – Analyse des structures et milieux </a:t>
            </a:r>
            <a:r>
              <a:rPr lang="en-GB" dirty="0" err="1"/>
              <a:t>continus</a:t>
            </a:r>
            <a:r>
              <a:rPr lang="en-GB" dirty="0"/>
              <a:t>. EPFL Press, 2005.</a:t>
            </a:r>
          </a:p>
          <a:p>
            <a:r>
              <a:rPr lang="en-GB" dirty="0"/>
              <a:t>[7] Structure </a:t>
            </a:r>
            <a:r>
              <a:rPr lang="en-GB" dirty="0" err="1"/>
              <a:t>composée</a:t>
            </a:r>
            <a:r>
              <a:rPr lang="en-GB" dirty="0"/>
              <a:t> avec </a:t>
            </a:r>
            <a:r>
              <a:rPr lang="en-GB" dirty="0" err="1"/>
              <a:t>poutres</a:t>
            </a:r>
            <a:r>
              <a:rPr lang="en-GB" dirty="0"/>
              <a:t> </a:t>
            </a:r>
            <a:r>
              <a:rPr lang="en-GB" dirty="0" err="1"/>
              <a:t>en</a:t>
            </a:r>
            <a:r>
              <a:rPr lang="en-GB" dirty="0"/>
              <a:t> </a:t>
            </a:r>
            <a:r>
              <a:rPr lang="en-GB" dirty="0" err="1"/>
              <a:t>treillis</a:t>
            </a:r>
            <a:r>
              <a:rPr lang="en-GB" dirty="0"/>
              <a:t>: Frey, François. </a:t>
            </a:r>
            <a:r>
              <a:rPr lang="en-GB" dirty="0" err="1"/>
              <a:t>Statique</a:t>
            </a:r>
            <a:r>
              <a:rPr lang="en-GB" dirty="0"/>
              <a:t> </a:t>
            </a:r>
            <a:r>
              <a:rPr lang="en-GB" dirty="0" err="1"/>
              <a:t>appliquée</a:t>
            </a:r>
            <a:r>
              <a:rPr lang="en-GB" dirty="0"/>
              <a:t> (TGC volume 1) – Analyse des structures et milieux </a:t>
            </a:r>
            <a:r>
              <a:rPr lang="en-GB" dirty="0" err="1"/>
              <a:t>continus</a:t>
            </a:r>
            <a:r>
              <a:rPr lang="en-GB" dirty="0"/>
              <a:t>. EPFL Press, 2005.</a:t>
            </a:r>
          </a:p>
          <a:p>
            <a:r>
              <a:rPr lang="en-GB" dirty="0"/>
              <a:t>[8] Illustration ex.</a:t>
            </a:r>
            <a:r>
              <a:rPr lang="fr-FR" dirty="0"/>
              <a:t> 8.10.1 (i): </a:t>
            </a:r>
            <a:r>
              <a:rPr lang="en-GB" dirty="0"/>
              <a:t>Frey, François. </a:t>
            </a:r>
            <a:r>
              <a:rPr lang="en-GB" dirty="0" err="1"/>
              <a:t>Statique</a:t>
            </a:r>
            <a:r>
              <a:rPr lang="en-GB" dirty="0"/>
              <a:t> </a:t>
            </a:r>
            <a:r>
              <a:rPr lang="en-GB" dirty="0" err="1"/>
              <a:t>appliquée</a:t>
            </a:r>
            <a:r>
              <a:rPr lang="en-GB" dirty="0"/>
              <a:t> (TGC volume 1) – Analyse des structures et milieux </a:t>
            </a:r>
            <a:r>
              <a:rPr lang="en-GB" dirty="0" err="1"/>
              <a:t>continus</a:t>
            </a:r>
            <a:r>
              <a:rPr lang="en-GB" dirty="0"/>
              <a:t>. EPFL Press, 2005.</a:t>
            </a:r>
          </a:p>
          <a:p>
            <a:r>
              <a:rPr lang="en-GB" dirty="0"/>
              <a:t>[9] </a:t>
            </a:r>
            <a:r>
              <a:rPr lang="fr-CH" dirty="0"/>
              <a:t>https://de.wikipedia.org/wiki/</a:t>
            </a:r>
            <a:r>
              <a:rPr lang="fr-CH" dirty="0" err="1"/>
              <a:t>Kirchenfeldbrücke</a:t>
            </a:r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31496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603754B-1363-484F-A211-35657F83E7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sz="2000" dirty="0"/>
              <a:t>A la fin de ce cours, vous saurez:</a:t>
            </a:r>
          </a:p>
          <a:p>
            <a:r>
              <a:rPr lang="fr-FR" dirty="0"/>
              <a:t>Comment sont appelées les différentes barres d’un treillis</a:t>
            </a:r>
          </a:p>
          <a:p>
            <a:r>
              <a:rPr lang="fr-FR" dirty="0"/>
              <a:t>Comment déterminer si un treillis est isostatique</a:t>
            </a:r>
          </a:p>
          <a:p>
            <a:r>
              <a:rPr lang="fr-FR" dirty="0"/>
              <a:t>Comment calculer les efforts dans un treillis par différentes méthodes</a:t>
            </a:r>
          </a:p>
          <a:p>
            <a:r>
              <a:rPr lang="fr-FR" dirty="0"/>
              <a:t>Comment identifier les barres avec effort nul rapidement</a:t>
            </a:r>
          </a:p>
          <a:p>
            <a:r>
              <a:rPr lang="fr-FR" dirty="0"/>
              <a:t>Comment déterminer si une structure composée est isostatique</a:t>
            </a:r>
          </a:p>
          <a:p>
            <a:endParaRPr lang="fr-FR" dirty="0"/>
          </a:p>
          <a:p>
            <a:endParaRPr lang="fr-FR" dirty="0"/>
          </a:p>
          <a:p>
            <a:pPr lvl="1"/>
            <a:endParaRPr lang="fr-FR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196F36D-9492-B24F-B4FF-33D3672BF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Objectif du cours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A93EF-1C29-F243-9919-1CD843D914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STATIQUE I – COURS 6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EDED0B-DFC4-1944-B5C6-B6713B0E06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578183-4191-4F43-88F8-E9941F2A4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833080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96673FF-52BF-8645-B961-AD604FD5EE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600" dirty="0"/>
              <a:t>The presentations are published under license CC BY-NC 4.0</a:t>
            </a:r>
          </a:p>
          <a:p>
            <a:endParaRPr lang="fr-CH" sz="1600" dirty="0"/>
          </a:p>
          <a:p>
            <a:r>
              <a:rPr lang="fr-CH" sz="1600" dirty="0"/>
              <a:t>If </a:t>
            </a:r>
            <a:r>
              <a:rPr lang="fr-CH" sz="1600" dirty="0" err="1"/>
              <a:t>reusing</a:t>
            </a:r>
            <a:r>
              <a:rPr lang="fr-CH" sz="1600" dirty="0"/>
              <a:t> the </a:t>
            </a:r>
            <a:r>
              <a:rPr lang="fr-CH" sz="1600" dirty="0" err="1"/>
              <a:t>entire</a:t>
            </a:r>
            <a:r>
              <a:rPr lang="fr-CH" sz="1600" dirty="0"/>
              <a:t> </a:t>
            </a:r>
            <a:r>
              <a:rPr lang="fr-CH" sz="1600" dirty="0" err="1"/>
              <a:t>presentation</a:t>
            </a:r>
            <a:r>
              <a:rPr lang="fr-CH" sz="1600" dirty="0"/>
              <a:t> or parts of </a:t>
            </a:r>
            <a:r>
              <a:rPr lang="fr-CH" sz="1600" dirty="0" err="1"/>
              <a:t>it</a:t>
            </a:r>
            <a:r>
              <a:rPr lang="fr-CH" sz="1600" dirty="0"/>
              <a:t>, </a:t>
            </a:r>
            <a:r>
              <a:rPr lang="fr-CH" sz="1600" dirty="0" err="1"/>
              <a:t>please</a:t>
            </a:r>
            <a:r>
              <a:rPr lang="fr-CH" sz="1600" dirty="0"/>
              <a:t> cite as «Beyer K, Statique I, Lecture notes, School of Architecture, Civil and </a:t>
            </a:r>
            <a:r>
              <a:rPr lang="fr-CH" sz="1600" dirty="0" err="1"/>
              <a:t>Environmental</a:t>
            </a:r>
            <a:r>
              <a:rPr lang="fr-CH" sz="1600" dirty="0"/>
              <a:t> Engineering, Ecole Polytechnique Fédérale de Lausanne, </a:t>
            </a:r>
            <a:r>
              <a:rPr lang="fr-CH" sz="1600" dirty="0" err="1"/>
              <a:t>Switzerland</a:t>
            </a:r>
            <a:r>
              <a:rPr lang="fr-CH" sz="1600" dirty="0"/>
              <a:t>, 2024.»</a:t>
            </a:r>
          </a:p>
          <a:p>
            <a:endParaRPr lang="fr-FR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6D0792B-1465-ED4A-850D-A341F8CC0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License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3139EA-7BF6-8742-85BF-C895E012E4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1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A9BC6C-56D3-9A47-8C3B-CFB76B58C1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Prof. Katrin </a:t>
            </a:r>
            <a:r>
              <a:rPr lang="fr-FR" dirty="0" err="1"/>
              <a:t>Beyer</a:t>
            </a:r>
            <a:r>
              <a:rPr lang="fr-FR" dirty="0"/>
              <a:t>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F44963-1493-764E-924C-4861F1581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30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28370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79CF830-C079-944B-AE65-BF0A9036A6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4875" y="1910028"/>
            <a:ext cx="7726363" cy="2130774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fr-CH" dirty="0"/>
              <a:t>Définition et schéma statique d’un treillis</a:t>
            </a:r>
          </a:p>
          <a:p>
            <a:pPr marL="342900" indent="-342900">
              <a:buFont typeface="+mj-lt"/>
              <a:buAutoNum type="arabicPeriod"/>
            </a:pPr>
            <a:r>
              <a:rPr lang="fr-CH" dirty="0" err="1"/>
              <a:t>Isostaticité</a:t>
            </a:r>
            <a:r>
              <a:rPr lang="fr-CH" dirty="0"/>
              <a:t> des treillis</a:t>
            </a:r>
          </a:p>
          <a:p>
            <a:pPr marL="342900" indent="-342900">
              <a:buFont typeface="+mj-lt"/>
              <a:buAutoNum type="arabicPeriod"/>
            </a:pPr>
            <a:r>
              <a:rPr lang="fr-CH" dirty="0"/>
              <a:t>Méthodes d’analyse</a:t>
            </a:r>
          </a:p>
          <a:p>
            <a:pPr lvl="1"/>
            <a:r>
              <a:rPr lang="fr-CH" dirty="0"/>
              <a:t>Equilibre des nœuds</a:t>
            </a:r>
          </a:p>
          <a:p>
            <a:pPr lvl="1"/>
            <a:r>
              <a:rPr lang="fr-CH" dirty="0"/>
              <a:t>Equilibre d’un fragment de treillis</a:t>
            </a:r>
          </a:p>
          <a:p>
            <a:pPr lvl="1"/>
            <a:r>
              <a:rPr lang="fr-CH" dirty="0"/>
              <a:t>Théorème des déplacements virtuels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0D05402-83E7-5F4B-AAB5-3798100F39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Contenu du cours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867D06-011B-2247-819C-3A24D30775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STATIQUE I – COURS 6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95EAD4-3C47-1F4F-A455-E27DC20DC0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C5A1E-2541-7242-AC2C-00BB147D1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645898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">
            <a:extLst>
              <a:ext uri="{FF2B5EF4-FFF2-40B4-BE49-F238E27FC236}">
                <a16:creationId xmlns:a16="http://schemas.microsoft.com/office/drawing/2014/main" id="{858F88D9-9172-F545-9BAB-DD49CBFADA7B}"/>
              </a:ext>
            </a:extLst>
          </p:cNvPr>
          <p:cNvSpPr txBox="1">
            <a:spLocks/>
          </p:cNvSpPr>
          <p:nvPr/>
        </p:nvSpPr>
        <p:spPr>
          <a:xfrm>
            <a:off x="1090484" y="1950939"/>
            <a:ext cx="3322294" cy="857066"/>
          </a:xfrm>
          <a:prstGeom prst="rect">
            <a:avLst/>
          </a:prstGeom>
        </p:spPr>
        <p:txBody>
          <a:bodyPr vert="horz" lIns="18000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lang="fr-FR" sz="18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 sz="15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fr-CH" dirty="0"/>
              <a:t>Treillis plans (2D): les charges et la structure sont comprises dans un plan</a:t>
            </a:r>
          </a:p>
          <a:p>
            <a:pPr marL="342900" lvl="1" indent="0">
              <a:buNone/>
            </a:pPr>
            <a:endParaRPr lang="fr-CH" dirty="0"/>
          </a:p>
          <a:p>
            <a:pPr marL="342900" lvl="1" indent="0">
              <a:buNone/>
            </a:pPr>
            <a:endParaRPr lang="fr-CH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0FF303F-1CFE-2B4B-98B6-A0E6844176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4875" y="879676"/>
            <a:ext cx="7726363" cy="4070784"/>
          </a:xfrm>
        </p:spPr>
        <p:txBody>
          <a:bodyPr>
            <a:normAutofit/>
          </a:bodyPr>
          <a:lstStyle/>
          <a:p>
            <a:r>
              <a:rPr lang="fr-CH" dirty="0"/>
              <a:t>Ensemble de barres</a:t>
            </a:r>
          </a:p>
          <a:p>
            <a:r>
              <a:rPr lang="fr-CH" dirty="0"/>
              <a:t>Liées par leurs articulations</a:t>
            </a:r>
          </a:p>
          <a:p>
            <a:r>
              <a:rPr lang="fr-CH" dirty="0"/>
              <a:t>Formant une structure stable (plane ou spatiale)</a:t>
            </a:r>
          </a:p>
          <a:p>
            <a:pPr lvl="1"/>
            <a:endParaRPr lang="fr-CH" dirty="0"/>
          </a:p>
          <a:p>
            <a:pPr lvl="1"/>
            <a:endParaRPr lang="fr-CH" dirty="0"/>
          </a:p>
          <a:p>
            <a:pPr lvl="1"/>
            <a:endParaRPr lang="fr-CH" dirty="0"/>
          </a:p>
          <a:p>
            <a:pPr lvl="1"/>
            <a:endParaRPr lang="fr-CH" dirty="0"/>
          </a:p>
          <a:p>
            <a:pPr marL="342900" lvl="1" indent="0">
              <a:buNone/>
            </a:pPr>
            <a:endParaRPr lang="fr-CH" dirty="0"/>
          </a:p>
          <a:p>
            <a:pPr lvl="1"/>
            <a:endParaRPr lang="fr-CH" dirty="0"/>
          </a:p>
          <a:p>
            <a:pPr lvl="1"/>
            <a:endParaRPr lang="fr-CH" dirty="0"/>
          </a:p>
          <a:p>
            <a:r>
              <a:rPr lang="fr-CH" dirty="0"/>
              <a:t>Usage répandu des treillis:</a:t>
            </a:r>
          </a:p>
          <a:p>
            <a:pPr lvl="1"/>
            <a:r>
              <a:rPr lang="fr-CH" dirty="0"/>
              <a:t>Matériaux: acier, aluminium, bois</a:t>
            </a:r>
          </a:p>
          <a:p>
            <a:pPr lvl="1"/>
            <a:r>
              <a:rPr lang="fr-CH" dirty="0"/>
              <a:t>Construction légère et rationnelle (préfabrication)</a:t>
            </a:r>
          </a:p>
          <a:p>
            <a:pPr marL="0" indent="0">
              <a:buNone/>
            </a:pPr>
            <a:endParaRPr lang="fr-FR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204F18E-A298-0D43-9339-A5F826B88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Définition du treillis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39C67A-8FE2-9047-A35C-690C7E908C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STATIQUE I – COURS 6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44B82B-55A8-F346-A99F-F9018F9A4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2B0BA3-F1F6-2A47-BD81-26AF3A6308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5</a:t>
            </a:fld>
            <a:endParaRPr lang="fr-F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BAE7532-EE5C-FE46-B00F-996F794C8D8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12" t="61084" r="70076" b="14764"/>
          <a:stretch/>
        </p:blipFill>
        <p:spPr>
          <a:xfrm rot="5400000">
            <a:off x="3468268" y="2390568"/>
            <a:ext cx="520860" cy="168729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430F02A-8AD1-D349-8610-5142B3C8F1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55" t="61084" r="52563" b="14764"/>
          <a:stretch/>
        </p:blipFill>
        <p:spPr>
          <a:xfrm rot="5400000">
            <a:off x="1961113" y="2432532"/>
            <a:ext cx="557961" cy="1687293"/>
          </a:xfrm>
          <a:prstGeom prst="rect">
            <a:avLst/>
          </a:prstGeom>
        </p:spPr>
      </p:pic>
      <p:sp>
        <p:nvSpPr>
          <p:cNvPr id="10" name="Content Placeholder 1">
            <a:extLst>
              <a:ext uri="{FF2B5EF4-FFF2-40B4-BE49-F238E27FC236}">
                <a16:creationId xmlns:a16="http://schemas.microsoft.com/office/drawing/2014/main" id="{A7E7665B-C633-F244-9D5A-ABAC0D38E983}"/>
              </a:ext>
            </a:extLst>
          </p:cNvPr>
          <p:cNvSpPr txBox="1">
            <a:spLocks/>
          </p:cNvSpPr>
          <p:nvPr/>
        </p:nvSpPr>
        <p:spPr>
          <a:xfrm>
            <a:off x="5369759" y="2013357"/>
            <a:ext cx="7726363" cy="536550"/>
          </a:xfrm>
          <a:prstGeom prst="rect">
            <a:avLst/>
          </a:prstGeom>
        </p:spPr>
        <p:txBody>
          <a:bodyPr vert="horz" lIns="18000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lang="fr-FR" sz="18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 sz="15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fr-CH" dirty="0"/>
              <a:t>Treillis spatiaux (3D)</a:t>
            </a:r>
          </a:p>
          <a:p>
            <a:pPr marL="342900" lvl="1" indent="0">
              <a:buNone/>
            </a:pPr>
            <a:endParaRPr lang="fr-CH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FC9848E-4C06-264E-9C47-146FF8623CB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99" r="43641" b="55359"/>
          <a:stretch/>
        </p:blipFill>
        <p:spPr>
          <a:xfrm rot="-5400000">
            <a:off x="5726589" y="2281249"/>
            <a:ext cx="597631" cy="1950190"/>
          </a:xfrm>
          <a:prstGeom prst="rect">
            <a:avLst/>
          </a:prstGeom>
        </p:spPr>
      </p:pic>
      <p:pic>
        <p:nvPicPr>
          <p:cNvPr id="12" name="Picture 2" descr="Résultat de recherche d'images pour &quot;tour eiffel&quot;">
            <a:extLst>
              <a:ext uri="{FF2B5EF4-FFF2-40B4-BE49-F238E27FC236}">
                <a16:creationId xmlns:a16="http://schemas.microsoft.com/office/drawing/2014/main" id="{C12005CE-902B-3140-ABC8-311738933D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76" t="6165" r="34451" b="28402"/>
          <a:stretch/>
        </p:blipFill>
        <p:spPr bwMode="auto">
          <a:xfrm>
            <a:off x="7495556" y="2571750"/>
            <a:ext cx="676534" cy="1244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4188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43CA730-96FA-624A-B857-D404442224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4875" y="752354"/>
            <a:ext cx="4336465" cy="4198106"/>
          </a:xfrm>
        </p:spPr>
        <p:txBody>
          <a:bodyPr>
            <a:normAutofit fontScale="92500" lnSpcReduction="10000"/>
          </a:bodyPr>
          <a:lstStyle/>
          <a:p>
            <a:r>
              <a:rPr lang="fr-CH" b="1" dirty="0"/>
              <a:t>Nœuds: </a:t>
            </a:r>
            <a:r>
              <a:rPr lang="fr-CH" dirty="0"/>
              <a:t>articulations parfaites (pas de moment, rotation libre)</a:t>
            </a:r>
          </a:p>
          <a:p>
            <a:r>
              <a:rPr lang="fr-CH" b="1" dirty="0"/>
              <a:t>Barres: </a:t>
            </a:r>
            <a:r>
              <a:rPr lang="fr-CH" dirty="0"/>
              <a:t>axes concourants aux nœuds (pas d’excentricités!)</a:t>
            </a:r>
          </a:p>
          <a:p>
            <a:r>
              <a:rPr lang="fr-CH" b="1" dirty="0"/>
              <a:t>Charges: </a:t>
            </a:r>
            <a:r>
              <a:rPr lang="fr-CH" dirty="0"/>
              <a:t>seulement aux nœuds (puisque élément «barre»)</a:t>
            </a:r>
          </a:p>
          <a:p>
            <a:endParaRPr lang="fr-CH" dirty="0"/>
          </a:p>
          <a:p>
            <a:r>
              <a:rPr lang="fr-CH" dirty="0">
                <a:sym typeface="Wingdings" pitchFamily="2" charset="2"/>
              </a:rPr>
              <a:t>Les barres ne transmettent qu’un effort axial (traction ou compression)</a:t>
            </a:r>
          </a:p>
          <a:p>
            <a:endParaRPr lang="fr-CH" dirty="0">
              <a:sym typeface="Wingdings" pitchFamily="2" charset="2"/>
            </a:endParaRPr>
          </a:p>
          <a:p>
            <a:r>
              <a:rPr lang="fr-CH" dirty="0">
                <a:sym typeface="Wingdings" pitchFamily="2" charset="2"/>
              </a:rPr>
              <a:t>Modélisation du poids propre:</a:t>
            </a:r>
          </a:p>
          <a:p>
            <a:pPr lvl="1"/>
            <a:r>
              <a:rPr lang="fr-CH" dirty="0">
                <a:sym typeface="Wingdings" pitchFamily="2" charset="2"/>
              </a:rPr>
              <a:t>Le poids propre de chaque barre est représenté par deux forces égales aux articulations de la barre</a:t>
            </a:r>
          </a:p>
          <a:p>
            <a:pPr lvl="1"/>
            <a:r>
              <a:rPr lang="fr-CH" dirty="0">
                <a:sym typeface="Wingdings" pitchFamily="2" charset="2"/>
              </a:rPr>
              <a:t>Le poids propre n’est pas négligeable mais l’effet local sur la barre est                                   négligeable</a:t>
            </a:r>
            <a:endParaRPr lang="fr-CH" dirty="0"/>
          </a:p>
          <a:p>
            <a:endParaRPr lang="fr-CH" dirty="0">
              <a:sym typeface="Wingdings" pitchFamily="2" charset="2"/>
            </a:endParaRPr>
          </a:p>
          <a:p>
            <a:endParaRPr lang="fr-FR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0BC4813-8B5B-CB44-9D39-8993E2E1B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Schéma statique du treillis</a:t>
            </a:r>
            <a:br>
              <a:rPr lang="fr-CH" dirty="0"/>
            </a:br>
            <a:endParaRPr lang="fr-F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47B3C0-1296-D442-A68F-A82C0FA507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STATIQUE I – COURS 6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BE0750-3011-1042-84CE-50BDC3F5A0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4F7EB3-3E0B-C248-9873-9AFA07BF4A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6</a:t>
            </a:fld>
            <a:endParaRPr lang="fr-FR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81EA1D4-3FBB-E54B-AA64-D234DB47FEE2}"/>
              </a:ext>
            </a:extLst>
          </p:cNvPr>
          <p:cNvGrpSpPr/>
          <p:nvPr/>
        </p:nvGrpSpPr>
        <p:grpSpPr>
          <a:xfrm>
            <a:off x="6027862" y="667408"/>
            <a:ext cx="2248097" cy="3430957"/>
            <a:chOff x="6701657" y="834952"/>
            <a:chExt cx="2248097" cy="3430957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5BEA6A4-9FFA-6245-9EE2-98A0E13F02D1}"/>
                </a:ext>
              </a:extLst>
            </p:cNvPr>
            <p:cNvSpPr/>
            <p:nvPr/>
          </p:nvSpPr>
          <p:spPr>
            <a:xfrm rot="3600000" flipV="1">
              <a:off x="7943047" y="3524842"/>
              <a:ext cx="1019625" cy="4571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A17AAA09-8EEE-7D47-934D-E4D936F6321C}"/>
                </a:ext>
              </a:extLst>
            </p:cNvPr>
            <p:cNvCxnSpPr/>
            <p:nvPr/>
          </p:nvCxnSpPr>
          <p:spPr>
            <a:xfrm rot="5400000">
              <a:off x="6979366" y="1162003"/>
              <a:ext cx="555418" cy="7563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077BF81-CAB5-BC42-9A30-1D3DDB739930}"/>
                </a:ext>
              </a:extLst>
            </p:cNvPr>
            <p:cNvSpPr txBox="1"/>
            <p:nvPr/>
          </p:nvSpPr>
          <p:spPr>
            <a:xfrm>
              <a:off x="7234262" y="834952"/>
              <a:ext cx="291362" cy="2954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b="1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Q</a:t>
              </a:r>
              <a:endParaRPr lang="de-DE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0E6582BE-4258-4E46-B24D-5802D0E639FD}"/>
                </a:ext>
              </a:extLst>
            </p:cNvPr>
            <p:cNvGrpSpPr/>
            <p:nvPr/>
          </p:nvGrpSpPr>
          <p:grpSpPr>
            <a:xfrm>
              <a:off x="8492551" y="3977633"/>
              <a:ext cx="457203" cy="288276"/>
              <a:chOff x="3893028" y="4131633"/>
              <a:chExt cx="457203" cy="288276"/>
            </a:xfrm>
          </p:grpSpPr>
          <p:sp>
            <p:nvSpPr>
              <p:cNvPr id="29" name="Isosceles Triangle 11">
                <a:extLst>
                  <a:ext uri="{FF2B5EF4-FFF2-40B4-BE49-F238E27FC236}">
                    <a16:creationId xmlns:a16="http://schemas.microsoft.com/office/drawing/2014/main" id="{0CFC918B-2494-6D4B-9820-C4CCF3D04A92}"/>
                  </a:ext>
                </a:extLst>
              </p:cNvPr>
              <p:cNvSpPr/>
              <p:nvPr/>
            </p:nvSpPr>
            <p:spPr>
              <a:xfrm>
                <a:off x="4007329" y="4175260"/>
                <a:ext cx="228602" cy="228602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BB441AD2-F638-0F45-BCC7-3D5599DA8692}"/>
                  </a:ext>
                </a:extLst>
              </p:cNvPr>
              <p:cNvCxnSpPr/>
              <p:nvPr/>
            </p:nvCxnSpPr>
            <p:spPr>
              <a:xfrm>
                <a:off x="3893028" y="4418639"/>
                <a:ext cx="457203" cy="1270"/>
              </a:xfrm>
              <a:prstGeom prst="line">
                <a:avLst/>
              </a:prstGeom>
              <a:ln w="50800" cmpd="thickThin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EFA4C7AA-3C33-9C4A-823D-34F7A87B6965}"/>
                  </a:ext>
                </a:extLst>
              </p:cNvPr>
              <p:cNvSpPr/>
              <p:nvPr/>
            </p:nvSpPr>
            <p:spPr>
              <a:xfrm>
                <a:off x="4073348" y="4131633"/>
                <a:ext cx="86910" cy="8725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2E0E168-353F-BB4C-9514-07BE4AB075E7}"/>
                </a:ext>
              </a:extLst>
            </p:cNvPr>
            <p:cNvSpPr/>
            <p:nvPr/>
          </p:nvSpPr>
          <p:spPr>
            <a:xfrm rot="5400000" flipV="1">
              <a:off x="7654764" y="2513352"/>
              <a:ext cx="1046783" cy="4571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4187CF5-6D51-4F41-8E3E-08721F05A2D6}"/>
                </a:ext>
              </a:extLst>
            </p:cNvPr>
            <p:cNvSpPr/>
            <p:nvPr/>
          </p:nvSpPr>
          <p:spPr>
            <a:xfrm rot="5400000" flipV="1">
              <a:off x="6735764" y="1987652"/>
              <a:ext cx="1046783" cy="4571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A24D0F4-9DAD-C84B-B401-98FF5927854C}"/>
                </a:ext>
              </a:extLst>
            </p:cNvPr>
            <p:cNvSpPr/>
            <p:nvPr/>
          </p:nvSpPr>
          <p:spPr>
            <a:xfrm rot="1800000" flipV="1">
              <a:off x="7200464" y="1720079"/>
              <a:ext cx="1046783" cy="4571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AE7B061-5562-5E4F-BD93-E0ADBCC518E7}"/>
                </a:ext>
              </a:extLst>
            </p:cNvPr>
            <p:cNvSpPr/>
            <p:nvPr/>
          </p:nvSpPr>
          <p:spPr>
            <a:xfrm rot="-1800000" flipV="1">
              <a:off x="7212923" y="2258638"/>
              <a:ext cx="1046783" cy="4571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A7FD2855-4E7B-DD43-A4A2-BE0C6B0F112B}"/>
                </a:ext>
              </a:extLst>
            </p:cNvPr>
            <p:cNvSpPr/>
            <p:nvPr/>
          </p:nvSpPr>
          <p:spPr>
            <a:xfrm rot="1800000" flipV="1">
              <a:off x="7198385" y="2779677"/>
              <a:ext cx="1046783" cy="4571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30F3D3B-DBB0-8245-BFE4-81F4850B2BFD}"/>
                </a:ext>
              </a:extLst>
            </p:cNvPr>
            <p:cNvSpPr/>
            <p:nvPr/>
          </p:nvSpPr>
          <p:spPr>
            <a:xfrm rot="-1800000" flipV="1">
              <a:off x="7210844" y="3318236"/>
              <a:ext cx="1046783" cy="4571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13DF3D3-335A-F248-A00D-36F9A4F22BB5}"/>
                </a:ext>
              </a:extLst>
            </p:cNvPr>
            <p:cNvSpPr/>
            <p:nvPr/>
          </p:nvSpPr>
          <p:spPr>
            <a:xfrm rot="5400000" flipV="1">
              <a:off x="6748222" y="3061170"/>
              <a:ext cx="1046783" cy="4571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8059838F-A454-F74B-A2C2-F90918257432}"/>
                </a:ext>
              </a:extLst>
            </p:cNvPr>
            <p:cNvGrpSpPr/>
            <p:nvPr/>
          </p:nvGrpSpPr>
          <p:grpSpPr>
            <a:xfrm>
              <a:off x="7058314" y="3547701"/>
              <a:ext cx="457203" cy="288276"/>
              <a:chOff x="3893028" y="4131633"/>
              <a:chExt cx="457203" cy="288276"/>
            </a:xfrm>
          </p:grpSpPr>
          <p:sp>
            <p:nvSpPr>
              <p:cNvPr id="26" name="Isosceles Triangle 27">
                <a:extLst>
                  <a:ext uri="{FF2B5EF4-FFF2-40B4-BE49-F238E27FC236}">
                    <a16:creationId xmlns:a16="http://schemas.microsoft.com/office/drawing/2014/main" id="{0AE94031-2AC1-214D-B38B-1B316D6DC305}"/>
                  </a:ext>
                </a:extLst>
              </p:cNvPr>
              <p:cNvSpPr/>
              <p:nvPr/>
            </p:nvSpPr>
            <p:spPr>
              <a:xfrm>
                <a:off x="4007329" y="4175260"/>
                <a:ext cx="228602" cy="228602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5D9084A1-24E3-1C40-9326-EDA734E473BB}"/>
                  </a:ext>
                </a:extLst>
              </p:cNvPr>
              <p:cNvCxnSpPr/>
              <p:nvPr/>
            </p:nvCxnSpPr>
            <p:spPr>
              <a:xfrm>
                <a:off x="3893028" y="4418639"/>
                <a:ext cx="457203" cy="1270"/>
              </a:xfrm>
              <a:prstGeom prst="line">
                <a:avLst/>
              </a:prstGeom>
              <a:ln w="50800" cmpd="thickThin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7D2A3299-EBE0-9A49-90F5-E97BDE238CD5}"/>
                  </a:ext>
                </a:extLst>
              </p:cNvPr>
              <p:cNvSpPr/>
              <p:nvPr/>
            </p:nvSpPr>
            <p:spPr>
              <a:xfrm>
                <a:off x="4073348" y="4131633"/>
                <a:ext cx="86910" cy="8725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D78C1225-5BF5-3945-A49A-C0916657FF54}"/>
                </a:ext>
              </a:extLst>
            </p:cNvPr>
            <p:cNvSpPr/>
            <p:nvPr/>
          </p:nvSpPr>
          <p:spPr>
            <a:xfrm>
              <a:off x="7243876" y="2492584"/>
              <a:ext cx="86910" cy="8725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BB870025-671D-A64C-B0C5-3EE5BAE57ED4}"/>
                </a:ext>
              </a:extLst>
            </p:cNvPr>
            <p:cNvSpPr/>
            <p:nvPr/>
          </p:nvSpPr>
          <p:spPr>
            <a:xfrm>
              <a:off x="7224072" y="1443493"/>
              <a:ext cx="86910" cy="8725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6C9D040D-5CEB-044B-B115-FDAA5A2865E0}"/>
                </a:ext>
              </a:extLst>
            </p:cNvPr>
            <p:cNvSpPr/>
            <p:nvPr/>
          </p:nvSpPr>
          <p:spPr>
            <a:xfrm>
              <a:off x="8139589" y="1969193"/>
              <a:ext cx="86910" cy="8725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27F8D547-095C-D246-8131-EB98E0A95473}"/>
                </a:ext>
              </a:extLst>
            </p:cNvPr>
            <p:cNvSpPr/>
            <p:nvPr/>
          </p:nvSpPr>
          <p:spPr>
            <a:xfrm>
              <a:off x="8139566" y="3040551"/>
              <a:ext cx="86910" cy="8725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A53F774E-BACB-1E4E-BA49-A5A4F7664A45}"/>
                </a:ext>
              </a:extLst>
            </p:cNvPr>
            <p:cNvCxnSpPr/>
            <p:nvPr/>
          </p:nvCxnSpPr>
          <p:spPr>
            <a:xfrm>
              <a:off x="6701657" y="2530121"/>
              <a:ext cx="555418" cy="7563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F3AA952-50D1-6949-8842-07E018E4802A}"/>
                </a:ext>
              </a:extLst>
            </p:cNvPr>
            <p:cNvSpPr txBox="1"/>
            <p:nvPr/>
          </p:nvSpPr>
          <p:spPr>
            <a:xfrm>
              <a:off x="6782153" y="2210463"/>
              <a:ext cx="3257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b="1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P</a:t>
              </a:r>
              <a:endParaRPr lang="de-DE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861405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DD87F12-D69D-CF48-9083-475569216D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4875" y="878364"/>
            <a:ext cx="7726363" cy="3386772"/>
          </a:xfrm>
        </p:spPr>
        <p:txBody>
          <a:bodyPr/>
          <a:lstStyle/>
          <a:p>
            <a:pPr marL="285750" indent="-285750"/>
            <a:r>
              <a:rPr lang="fr-CH" b="1" dirty="0">
                <a:sym typeface="Wingdings" pitchFamily="2" charset="2"/>
              </a:rPr>
              <a:t>Nœuds: </a:t>
            </a:r>
            <a:r>
              <a:rPr lang="fr-CH" dirty="0">
                <a:sym typeface="Wingdings" pitchFamily="2" charset="2"/>
              </a:rPr>
              <a:t>souvent quasi-rigides</a:t>
            </a:r>
          </a:p>
          <a:p>
            <a:pPr marL="285750" indent="-285750"/>
            <a:r>
              <a:rPr lang="fr-CH" b="1" dirty="0">
                <a:sym typeface="Wingdings" pitchFamily="2" charset="2"/>
              </a:rPr>
              <a:t>Barres: </a:t>
            </a:r>
            <a:r>
              <a:rPr lang="fr-CH" dirty="0">
                <a:sym typeface="Wingdings" pitchFamily="2" charset="2"/>
              </a:rPr>
              <a:t>axes essentiellement concourants</a:t>
            </a:r>
          </a:p>
          <a:p>
            <a:pPr marL="285750" indent="-285750"/>
            <a:r>
              <a:rPr lang="fr-CH" b="1" dirty="0">
                <a:sym typeface="Wingdings" pitchFamily="2" charset="2"/>
              </a:rPr>
              <a:t>Charges: </a:t>
            </a:r>
            <a:r>
              <a:rPr lang="fr-CH" dirty="0">
                <a:sym typeface="Wingdings" pitchFamily="2" charset="2"/>
              </a:rPr>
              <a:t>essentiellement aux nœuds</a:t>
            </a:r>
          </a:p>
          <a:p>
            <a:pPr marL="0" indent="0">
              <a:buNone/>
            </a:pPr>
            <a:r>
              <a:rPr lang="fr-CH" dirty="0">
                <a:sym typeface="Wingdings" pitchFamily="2" charset="2"/>
              </a:rPr>
              <a:t> Si les nœuds ne sont pas trop encombrants ni les barres trop massives, le schéma statique du treillis est ok. </a:t>
            </a:r>
            <a:endParaRPr lang="fr-CH" dirty="0"/>
          </a:p>
          <a:p>
            <a:endParaRPr lang="fr-FR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348B5CC-F8C1-C44F-88D5-2D1ACFC08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La réalité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8957E9-27D5-C84C-B2D5-2F4353719C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STATIQUE I – COURS 6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8006F1-231A-1340-9396-8C9AF9C7E7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BFDD71-9B93-1149-97E9-3DB1E635A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7</a:t>
            </a:fld>
            <a:endParaRPr lang="fr-F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89CD0E8-2498-3C44-BF5B-63ABB1C905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128" y="2698829"/>
            <a:ext cx="2863287" cy="21728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109DA19-7BA1-9F43-AB7D-13C385C892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6040" y="3267793"/>
            <a:ext cx="1241863" cy="103488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1515867-331B-424F-BBDB-1CAA9B9B319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7732" y="2826947"/>
            <a:ext cx="2470257" cy="1704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53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54D7A41-2BDC-9F45-8676-588321B1A0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Attention à la position des articulations!</a:t>
            </a:r>
            <a:br>
              <a:rPr lang="fr-CH" dirty="0"/>
            </a:br>
            <a:endParaRPr lang="fr-F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AFFA85-CD1E-E34D-B982-D6F156DDE5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STATIQUE I – COURS 6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981326-3264-BD4B-915B-970DEB505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DA7082-EF9A-8B44-81A6-4E3CCE1E2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8</a:t>
            </a:fld>
            <a:endParaRPr lang="fr-F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1DB0FF9-1D1B-0240-A005-7F418696CBD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3704" y="1618673"/>
            <a:ext cx="2761823" cy="190615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32E11CC-81BF-AF46-A67D-C9DB8A3F487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4625" y="1618673"/>
            <a:ext cx="2761823" cy="1906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3420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3D40F2E-909E-474F-AA85-9EE2993B3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4875" y="3234214"/>
            <a:ext cx="7726363" cy="1951228"/>
          </a:xfrm>
        </p:spPr>
        <p:txBody>
          <a:bodyPr/>
          <a:lstStyle/>
          <a:p>
            <a:pPr marL="0" indent="0">
              <a:buNone/>
            </a:pPr>
            <a:r>
              <a:rPr lang="fr-CH" dirty="0"/>
              <a:t>Différents types de barres d’une poutre en treillis:</a:t>
            </a:r>
          </a:p>
          <a:p>
            <a:pPr lvl="1"/>
            <a:r>
              <a:rPr lang="fr-CH" dirty="0"/>
              <a:t>Membrure supérieure/inférieure (barres orientées dans la plus grande direction de la poutre en treillis)</a:t>
            </a:r>
          </a:p>
          <a:p>
            <a:pPr lvl="1"/>
            <a:r>
              <a:rPr lang="fr-CH" dirty="0"/>
              <a:t>Diagonales (barres orientées obliquement à cette direction)</a:t>
            </a:r>
          </a:p>
          <a:p>
            <a:pPr lvl="1"/>
            <a:r>
              <a:rPr lang="fr-CH" dirty="0"/>
              <a:t>Montants (barres orientées orthogonalement à cette direction)</a:t>
            </a:r>
          </a:p>
          <a:p>
            <a:endParaRPr lang="fr-FR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E6B69A2-AB98-FB43-A08A-BED2270CCD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Poutres en treillis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4DB54E-6CDC-B847-AB7E-1FC0B85884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STATIQUE I – COURS 6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4E5BF0-97B8-C947-AF17-686C15579A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8F6AA0-FF1F-D149-B395-84D87CBDD9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9</a:t>
            </a:fld>
            <a:endParaRPr lang="fr-F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F8E2050-5855-394F-886A-EF20BBE1482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03" t="4824" r="37592" b="12125"/>
          <a:stretch/>
        </p:blipFill>
        <p:spPr>
          <a:xfrm rot="5400000">
            <a:off x="3569839" y="-1973502"/>
            <a:ext cx="1872208" cy="7540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695615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EPFL - New Colors 2019">
      <a:dk1>
        <a:srgbClr val="413C3A"/>
      </a:dk1>
      <a:lt1>
        <a:srgbClr val="FFFFFF"/>
      </a:lt1>
      <a:dk2>
        <a:srgbClr val="413C3A"/>
      </a:dk2>
      <a:lt2>
        <a:srgbClr val="CAC7C7"/>
      </a:lt2>
      <a:accent1>
        <a:srgbClr val="E30613"/>
      </a:accent1>
      <a:accent2>
        <a:srgbClr val="00A79F"/>
      </a:accent2>
      <a:accent3>
        <a:srgbClr val="413C3A"/>
      </a:accent3>
      <a:accent4>
        <a:srgbClr val="007480"/>
      </a:accent4>
      <a:accent5>
        <a:srgbClr val="F39869"/>
      </a:accent5>
      <a:accent6>
        <a:srgbClr val="B51F1F"/>
      </a:accent6>
      <a:hlink>
        <a:srgbClr val="ED6E9C"/>
      </a:hlink>
      <a:folHlink>
        <a:srgbClr val="4F8FCC"/>
      </a:folHlink>
    </a:clrScheme>
    <a:fontScheme name="EPFL_Beta2">
      <a:majorFont>
        <a:latin typeface="Franklin Gothic Demi Cond"/>
        <a:ea typeface=""/>
        <a:cs typeface=""/>
      </a:majorFont>
      <a:minorFont>
        <a:latin typeface="Arial"/>
        <a:ea typeface=""/>
        <a:cs typeface="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late_EPFL_Beta2" id="{6A525B41-3E68-491F-A6C9-0B15EA1321FE}" vid="{993E2952-EB5D-4425-8012-1B04381EBC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BFC127AB4946248A5685C1F92D54FFE" ma:contentTypeVersion="0" ma:contentTypeDescription="Crée un document." ma:contentTypeScope="" ma:versionID="ef3ff242486930b75c69099c0dd02c57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ab09c1ba23edfaa45a5e9d385267c9b5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48A6C70-7FF5-480A-B09B-7D0A19B2F431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266205E9-12FC-4D6C-B0C7-1E9025EEB15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F8CE09B-89B1-4B5D-BED2-87C84F07771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Thème Office</Template>
  <TotalTime>661</TotalTime>
  <Words>1389</Words>
  <Application>Microsoft Office PowerPoint</Application>
  <PresentationFormat>On-screen Show (16:9)</PresentationFormat>
  <Paragraphs>260</Paragraphs>
  <Slides>30</Slides>
  <Notes>6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7" baseType="lpstr">
      <vt:lpstr>Arial</vt:lpstr>
      <vt:lpstr>Cambria Math</vt:lpstr>
      <vt:lpstr>Franklin Gothic Demi Cond</vt:lpstr>
      <vt:lpstr>Times New Roman</vt:lpstr>
      <vt:lpstr>Wingdings</vt:lpstr>
      <vt:lpstr>Thème Office</vt:lpstr>
      <vt:lpstr>Equation</vt:lpstr>
      <vt:lpstr>Treillis  et Isostaticité des structures composées</vt:lpstr>
      <vt:lpstr>Contrôle de connaissance 1 </vt:lpstr>
      <vt:lpstr>Objectif du cours</vt:lpstr>
      <vt:lpstr>Contenu du cours</vt:lpstr>
      <vt:lpstr>Définition du treillis</vt:lpstr>
      <vt:lpstr>Schéma statique du treillis </vt:lpstr>
      <vt:lpstr>La réalité</vt:lpstr>
      <vt:lpstr>Attention à la position des articulations! </vt:lpstr>
      <vt:lpstr>Poutres en treillis</vt:lpstr>
      <vt:lpstr>Exemple: Old Little Belt Bridge, Danemark (1935)</vt:lpstr>
      <vt:lpstr>Isostaticité des treillis</vt:lpstr>
      <vt:lpstr>Exemple: isostaticité des treillis</vt:lpstr>
      <vt:lpstr>Méthodes pour calculer les efforts axiales dans les barres des treillis plans isostatiques </vt:lpstr>
      <vt:lpstr>Equilibre des nœuds (Cas 2D) </vt:lpstr>
      <vt:lpstr>Equilibre des nœuds </vt:lpstr>
      <vt:lpstr>Exemple: Calculer les efforts normaux dans les barres 1 à 5 et 8 par l’équilibre du nœud </vt:lpstr>
      <vt:lpstr>Equilibre d’un fragment d’un treillis </vt:lpstr>
      <vt:lpstr>Exemple: Calculer les efforts normaux dans les barres 5 à 7 par l’équilibre d’un fragment de treillis </vt:lpstr>
      <vt:lpstr>Théorème des déplacements virtuels </vt:lpstr>
      <vt:lpstr>Quelques nœuds particuliers</vt:lpstr>
      <vt:lpstr>PowerPoint Presentation</vt:lpstr>
      <vt:lpstr>Isostaticité des structures composées</vt:lpstr>
      <vt:lpstr>Isostaticité des structures composées </vt:lpstr>
      <vt:lpstr>Exemple 1: Isostaticité des structures composées</vt:lpstr>
      <vt:lpstr>Exemple 1: Isostaticité des structures composées (suite)</vt:lpstr>
      <vt:lpstr>Exemple 2: Isostaticité des structures composées</vt:lpstr>
      <vt:lpstr>PowerPoint Presentation</vt:lpstr>
      <vt:lpstr>Chapitres à étudier dans le TGC 1</vt:lpstr>
      <vt:lpstr>Références</vt:lpstr>
      <vt:lpstr>License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EPFL</dc:title>
  <dc:creator>Utilisateur Microsoft Office</dc:creator>
  <cp:lastModifiedBy>Katrin Beyer</cp:lastModifiedBy>
  <cp:revision>81</cp:revision>
  <dcterms:created xsi:type="dcterms:W3CDTF">2019-04-02T06:24:35Z</dcterms:created>
  <dcterms:modified xsi:type="dcterms:W3CDTF">2024-01-17T17:28:47Z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0x0101001BFC127AB4946248A5685C1F92D54FFE</vt:lpwstr>
  </property>
</Properties>
</file>